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8" r:id="rId3"/>
    <p:sldId id="266" r:id="rId4"/>
    <p:sldId id="268" r:id="rId5"/>
    <p:sldId id="257" r:id="rId6"/>
    <p:sldId id="260" r:id="rId7"/>
    <p:sldId id="259" r:id="rId8"/>
    <p:sldId id="265" r:id="rId9"/>
    <p:sldId id="263" r:id="rId10"/>
    <p:sldId id="261" r:id="rId11"/>
    <p:sldId id="262" r:id="rId12"/>
    <p:sldId id="269" r:id="rId13"/>
    <p:sldId id="264"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4960"/>
  </p:normalViewPr>
  <p:slideViewPr>
    <p:cSldViewPr snapToGrid="0">
      <p:cViewPr>
        <p:scale>
          <a:sx n="90" d="100"/>
          <a:sy n="90" d="100"/>
        </p:scale>
        <p:origin x="143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49F4F0-0B70-4068-8B37-9F7D8059FEF9}"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A22BD78E-F62A-4136-9643-2C578CA92E53}">
      <dgm:prSet/>
      <dgm:spPr/>
      <dgm:t>
        <a:bodyPr/>
        <a:lstStyle/>
        <a:p>
          <a:r>
            <a:rPr lang="en-US"/>
            <a:t>Children who struggle to adjust</a:t>
          </a:r>
        </a:p>
      </dgm:t>
    </dgm:pt>
    <dgm:pt modelId="{7C7FB203-9322-439C-A653-E7BB5A86F0E3}" type="parTrans" cxnId="{FBAF64ED-3749-449D-9526-D894C6534B7B}">
      <dgm:prSet/>
      <dgm:spPr/>
      <dgm:t>
        <a:bodyPr/>
        <a:lstStyle/>
        <a:p>
          <a:endParaRPr lang="en-US"/>
        </a:p>
      </dgm:t>
    </dgm:pt>
    <dgm:pt modelId="{03FEA057-5D35-48CA-935C-B2EF6EC91568}" type="sibTrans" cxnId="{FBAF64ED-3749-449D-9526-D894C6534B7B}">
      <dgm:prSet/>
      <dgm:spPr/>
      <dgm:t>
        <a:bodyPr/>
        <a:lstStyle/>
        <a:p>
          <a:endParaRPr lang="en-US"/>
        </a:p>
      </dgm:t>
    </dgm:pt>
    <dgm:pt modelId="{0602892A-436C-471C-BB4D-27EC44968273}">
      <dgm:prSet/>
      <dgm:spPr/>
      <dgm:t>
        <a:bodyPr/>
        <a:lstStyle/>
        <a:p>
          <a:r>
            <a:rPr lang="en-US"/>
            <a:t>Aging Parents</a:t>
          </a:r>
        </a:p>
      </dgm:t>
    </dgm:pt>
    <dgm:pt modelId="{2D0B56AE-7A39-46DC-B37C-489744685D3A}" type="parTrans" cxnId="{EB4D0647-4022-4E7B-8D38-2ABED99A7CC9}">
      <dgm:prSet/>
      <dgm:spPr/>
      <dgm:t>
        <a:bodyPr/>
        <a:lstStyle/>
        <a:p>
          <a:endParaRPr lang="en-US"/>
        </a:p>
      </dgm:t>
    </dgm:pt>
    <dgm:pt modelId="{4C2C058C-40B5-4D76-97FE-51BD610D4A79}" type="sibTrans" cxnId="{EB4D0647-4022-4E7B-8D38-2ABED99A7CC9}">
      <dgm:prSet/>
      <dgm:spPr/>
      <dgm:t>
        <a:bodyPr/>
        <a:lstStyle/>
        <a:p>
          <a:endParaRPr lang="en-US"/>
        </a:p>
      </dgm:t>
    </dgm:pt>
    <dgm:pt modelId="{32595728-2D40-4FD2-83F8-87C7D61808F0}">
      <dgm:prSet/>
      <dgm:spPr/>
      <dgm:t>
        <a:bodyPr/>
        <a:lstStyle/>
        <a:p>
          <a:r>
            <a:rPr lang="en-US"/>
            <a:t>Empty Nest (re-patriation of children back to the passport country)</a:t>
          </a:r>
        </a:p>
      </dgm:t>
    </dgm:pt>
    <dgm:pt modelId="{BA9C3372-BF28-490E-9946-8416F4165094}" type="parTrans" cxnId="{166E5425-53F3-40E3-9F40-3AFB63521750}">
      <dgm:prSet/>
      <dgm:spPr/>
      <dgm:t>
        <a:bodyPr/>
        <a:lstStyle/>
        <a:p>
          <a:endParaRPr lang="en-US"/>
        </a:p>
      </dgm:t>
    </dgm:pt>
    <dgm:pt modelId="{71325AF5-296D-48B5-8639-904B6A65D67D}" type="sibTrans" cxnId="{166E5425-53F3-40E3-9F40-3AFB63521750}">
      <dgm:prSet/>
      <dgm:spPr/>
      <dgm:t>
        <a:bodyPr/>
        <a:lstStyle/>
        <a:p>
          <a:endParaRPr lang="en-US"/>
        </a:p>
      </dgm:t>
    </dgm:pt>
    <dgm:pt modelId="{7C34E9D4-8C90-404C-907A-DC529141A6BC}" type="pres">
      <dgm:prSet presAssocID="{BA49F4F0-0B70-4068-8B37-9F7D8059FEF9}" presName="hierChild1" presStyleCnt="0">
        <dgm:presLayoutVars>
          <dgm:chPref val="1"/>
          <dgm:dir/>
          <dgm:animOne val="branch"/>
          <dgm:animLvl val="lvl"/>
          <dgm:resizeHandles/>
        </dgm:presLayoutVars>
      </dgm:prSet>
      <dgm:spPr/>
    </dgm:pt>
    <dgm:pt modelId="{C4518C42-3F2D-2D46-A0FC-7EA157FF548A}" type="pres">
      <dgm:prSet presAssocID="{A22BD78E-F62A-4136-9643-2C578CA92E53}" presName="hierRoot1" presStyleCnt="0"/>
      <dgm:spPr/>
    </dgm:pt>
    <dgm:pt modelId="{67662619-6F7F-364A-A882-48D8E3997DF0}" type="pres">
      <dgm:prSet presAssocID="{A22BD78E-F62A-4136-9643-2C578CA92E53}" presName="composite" presStyleCnt="0"/>
      <dgm:spPr/>
    </dgm:pt>
    <dgm:pt modelId="{844DC5D8-E844-7148-83C6-5F6D00A8785B}" type="pres">
      <dgm:prSet presAssocID="{A22BD78E-F62A-4136-9643-2C578CA92E53}" presName="background" presStyleLbl="node0" presStyleIdx="0" presStyleCnt="3"/>
      <dgm:spPr/>
    </dgm:pt>
    <dgm:pt modelId="{60486D2E-11FE-924F-A471-1D91B42CE1E7}" type="pres">
      <dgm:prSet presAssocID="{A22BD78E-F62A-4136-9643-2C578CA92E53}" presName="text" presStyleLbl="fgAcc0" presStyleIdx="0" presStyleCnt="3">
        <dgm:presLayoutVars>
          <dgm:chPref val="3"/>
        </dgm:presLayoutVars>
      </dgm:prSet>
      <dgm:spPr/>
    </dgm:pt>
    <dgm:pt modelId="{E116AE00-E7D7-4C48-9F7D-1020B13A072E}" type="pres">
      <dgm:prSet presAssocID="{A22BD78E-F62A-4136-9643-2C578CA92E53}" presName="hierChild2" presStyleCnt="0"/>
      <dgm:spPr/>
    </dgm:pt>
    <dgm:pt modelId="{16D3DC2C-334E-CE4E-9422-75FB61093A08}" type="pres">
      <dgm:prSet presAssocID="{0602892A-436C-471C-BB4D-27EC44968273}" presName="hierRoot1" presStyleCnt="0"/>
      <dgm:spPr/>
    </dgm:pt>
    <dgm:pt modelId="{6BDC4877-B800-0D48-BE6D-D870C1BDEBDA}" type="pres">
      <dgm:prSet presAssocID="{0602892A-436C-471C-BB4D-27EC44968273}" presName="composite" presStyleCnt="0"/>
      <dgm:spPr/>
    </dgm:pt>
    <dgm:pt modelId="{91C04028-E4E5-724F-9421-9762821B5E62}" type="pres">
      <dgm:prSet presAssocID="{0602892A-436C-471C-BB4D-27EC44968273}" presName="background" presStyleLbl="node0" presStyleIdx="1" presStyleCnt="3"/>
      <dgm:spPr/>
    </dgm:pt>
    <dgm:pt modelId="{A98BE483-74B7-5446-8581-9E133676D8B4}" type="pres">
      <dgm:prSet presAssocID="{0602892A-436C-471C-BB4D-27EC44968273}" presName="text" presStyleLbl="fgAcc0" presStyleIdx="1" presStyleCnt="3">
        <dgm:presLayoutVars>
          <dgm:chPref val="3"/>
        </dgm:presLayoutVars>
      </dgm:prSet>
      <dgm:spPr/>
    </dgm:pt>
    <dgm:pt modelId="{F50DC811-BBBC-984F-9C27-30713D4FCACF}" type="pres">
      <dgm:prSet presAssocID="{0602892A-436C-471C-BB4D-27EC44968273}" presName="hierChild2" presStyleCnt="0"/>
      <dgm:spPr/>
    </dgm:pt>
    <dgm:pt modelId="{60658B61-C924-3549-8570-E79FFE2ADAD0}" type="pres">
      <dgm:prSet presAssocID="{32595728-2D40-4FD2-83F8-87C7D61808F0}" presName="hierRoot1" presStyleCnt="0"/>
      <dgm:spPr/>
    </dgm:pt>
    <dgm:pt modelId="{D48E55C6-EC3E-764E-A89A-71F2A015066E}" type="pres">
      <dgm:prSet presAssocID="{32595728-2D40-4FD2-83F8-87C7D61808F0}" presName="composite" presStyleCnt="0"/>
      <dgm:spPr/>
    </dgm:pt>
    <dgm:pt modelId="{4634A27A-092F-4440-AC79-5411602E7E24}" type="pres">
      <dgm:prSet presAssocID="{32595728-2D40-4FD2-83F8-87C7D61808F0}" presName="background" presStyleLbl="node0" presStyleIdx="2" presStyleCnt="3"/>
      <dgm:spPr/>
    </dgm:pt>
    <dgm:pt modelId="{044508B7-3B99-4E47-90AB-8300D9644025}" type="pres">
      <dgm:prSet presAssocID="{32595728-2D40-4FD2-83F8-87C7D61808F0}" presName="text" presStyleLbl="fgAcc0" presStyleIdx="2" presStyleCnt="3">
        <dgm:presLayoutVars>
          <dgm:chPref val="3"/>
        </dgm:presLayoutVars>
      </dgm:prSet>
      <dgm:spPr/>
    </dgm:pt>
    <dgm:pt modelId="{568879D8-012A-1A4A-A882-32E6D962D3D9}" type="pres">
      <dgm:prSet presAssocID="{32595728-2D40-4FD2-83F8-87C7D61808F0}" presName="hierChild2" presStyleCnt="0"/>
      <dgm:spPr/>
    </dgm:pt>
  </dgm:ptLst>
  <dgm:cxnLst>
    <dgm:cxn modelId="{4E31AB1C-E01E-164E-8BD5-FF2FF0EA2302}" type="presOf" srcId="{A22BD78E-F62A-4136-9643-2C578CA92E53}" destId="{60486D2E-11FE-924F-A471-1D91B42CE1E7}" srcOrd="0" destOrd="0" presId="urn:microsoft.com/office/officeart/2005/8/layout/hierarchy1"/>
    <dgm:cxn modelId="{166E5425-53F3-40E3-9F40-3AFB63521750}" srcId="{BA49F4F0-0B70-4068-8B37-9F7D8059FEF9}" destId="{32595728-2D40-4FD2-83F8-87C7D61808F0}" srcOrd="2" destOrd="0" parTransId="{BA9C3372-BF28-490E-9946-8416F4165094}" sibTransId="{71325AF5-296D-48B5-8639-904B6A65D67D}"/>
    <dgm:cxn modelId="{EB4D0647-4022-4E7B-8D38-2ABED99A7CC9}" srcId="{BA49F4F0-0B70-4068-8B37-9F7D8059FEF9}" destId="{0602892A-436C-471C-BB4D-27EC44968273}" srcOrd="1" destOrd="0" parTransId="{2D0B56AE-7A39-46DC-B37C-489744685D3A}" sibTransId="{4C2C058C-40B5-4D76-97FE-51BD610D4A79}"/>
    <dgm:cxn modelId="{4CC17164-C191-B148-8157-FB4B27D7703A}" type="presOf" srcId="{0602892A-436C-471C-BB4D-27EC44968273}" destId="{A98BE483-74B7-5446-8581-9E133676D8B4}" srcOrd="0" destOrd="0" presId="urn:microsoft.com/office/officeart/2005/8/layout/hierarchy1"/>
    <dgm:cxn modelId="{1AC15B6C-76B6-EF48-BDC1-6DB9152BDE54}" type="presOf" srcId="{BA49F4F0-0B70-4068-8B37-9F7D8059FEF9}" destId="{7C34E9D4-8C90-404C-907A-DC529141A6BC}" srcOrd="0" destOrd="0" presId="urn:microsoft.com/office/officeart/2005/8/layout/hierarchy1"/>
    <dgm:cxn modelId="{0D6E8E90-CBCD-584B-8EE4-30AE2587BD0B}" type="presOf" srcId="{32595728-2D40-4FD2-83F8-87C7D61808F0}" destId="{044508B7-3B99-4E47-90AB-8300D9644025}" srcOrd="0" destOrd="0" presId="urn:microsoft.com/office/officeart/2005/8/layout/hierarchy1"/>
    <dgm:cxn modelId="{FBAF64ED-3749-449D-9526-D894C6534B7B}" srcId="{BA49F4F0-0B70-4068-8B37-9F7D8059FEF9}" destId="{A22BD78E-F62A-4136-9643-2C578CA92E53}" srcOrd="0" destOrd="0" parTransId="{7C7FB203-9322-439C-A653-E7BB5A86F0E3}" sibTransId="{03FEA057-5D35-48CA-935C-B2EF6EC91568}"/>
    <dgm:cxn modelId="{E418FDB4-1A8F-F546-A587-7FE387057FDE}" type="presParOf" srcId="{7C34E9D4-8C90-404C-907A-DC529141A6BC}" destId="{C4518C42-3F2D-2D46-A0FC-7EA157FF548A}" srcOrd="0" destOrd="0" presId="urn:microsoft.com/office/officeart/2005/8/layout/hierarchy1"/>
    <dgm:cxn modelId="{16E54303-CAC6-994B-AB98-01437DF3EA9B}" type="presParOf" srcId="{C4518C42-3F2D-2D46-A0FC-7EA157FF548A}" destId="{67662619-6F7F-364A-A882-48D8E3997DF0}" srcOrd="0" destOrd="0" presId="urn:microsoft.com/office/officeart/2005/8/layout/hierarchy1"/>
    <dgm:cxn modelId="{F28BA9EA-1E87-BF46-B912-D776EE51A7D2}" type="presParOf" srcId="{67662619-6F7F-364A-A882-48D8E3997DF0}" destId="{844DC5D8-E844-7148-83C6-5F6D00A8785B}" srcOrd="0" destOrd="0" presId="urn:microsoft.com/office/officeart/2005/8/layout/hierarchy1"/>
    <dgm:cxn modelId="{B9F77690-F796-4E49-A3CC-491466E7C653}" type="presParOf" srcId="{67662619-6F7F-364A-A882-48D8E3997DF0}" destId="{60486D2E-11FE-924F-A471-1D91B42CE1E7}" srcOrd="1" destOrd="0" presId="urn:microsoft.com/office/officeart/2005/8/layout/hierarchy1"/>
    <dgm:cxn modelId="{CA7B361D-48D7-5E47-90B7-9453EA9E8B8A}" type="presParOf" srcId="{C4518C42-3F2D-2D46-A0FC-7EA157FF548A}" destId="{E116AE00-E7D7-4C48-9F7D-1020B13A072E}" srcOrd="1" destOrd="0" presId="urn:microsoft.com/office/officeart/2005/8/layout/hierarchy1"/>
    <dgm:cxn modelId="{ADE438EF-2A3F-BB42-BF70-EC13E8054CED}" type="presParOf" srcId="{7C34E9D4-8C90-404C-907A-DC529141A6BC}" destId="{16D3DC2C-334E-CE4E-9422-75FB61093A08}" srcOrd="1" destOrd="0" presId="urn:microsoft.com/office/officeart/2005/8/layout/hierarchy1"/>
    <dgm:cxn modelId="{A24E18AE-C2D1-0649-912D-D3B03B3670D6}" type="presParOf" srcId="{16D3DC2C-334E-CE4E-9422-75FB61093A08}" destId="{6BDC4877-B800-0D48-BE6D-D870C1BDEBDA}" srcOrd="0" destOrd="0" presId="urn:microsoft.com/office/officeart/2005/8/layout/hierarchy1"/>
    <dgm:cxn modelId="{BD497376-B033-A647-B323-390B461EA280}" type="presParOf" srcId="{6BDC4877-B800-0D48-BE6D-D870C1BDEBDA}" destId="{91C04028-E4E5-724F-9421-9762821B5E62}" srcOrd="0" destOrd="0" presId="urn:microsoft.com/office/officeart/2005/8/layout/hierarchy1"/>
    <dgm:cxn modelId="{8C5B57F3-6C48-3F4D-987C-E8EC19B4F02D}" type="presParOf" srcId="{6BDC4877-B800-0D48-BE6D-D870C1BDEBDA}" destId="{A98BE483-74B7-5446-8581-9E133676D8B4}" srcOrd="1" destOrd="0" presId="urn:microsoft.com/office/officeart/2005/8/layout/hierarchy1"/>
    <dgm:cxn modelId="{527DEB96-D5F4-A74F-8633-693FE5DEF9ED}" type="presParOf" srcId="{16D3DC2C-334E-CE4E-9422-75FB61093A08}" destId="{F50DC811-BBBC-984F-9C27-30713D4FCACF}" srcOrd="1" destOrd="0" presId="urn:microsoft.com/office/officeart/2005/8/layout/hierarchy1"/>
    <dgm:cxn modelId="{F7C58C3C-0743-2F48-A5BC-4017BBB29A03}" type="presParOf" srcId="{7C34E9D4-8C90-404C-907A-DC529141A6BC}" destId="{60658B61-C924-3549-8570-E79FFE2ADAD0}" srcOrd="2" destOrd="0" presId="urn:microsoft.com/office/officeart/2005/8/layout/hierarchy1"/>
    <dgm:cxn modelId="{4BF298F6-F792-5746-92C4-B9B3FB79BD61}" type="presParOf" srcId="{60658B61-C924-3549-8570-E79FFE2ADAD0}" destId="{D48E55C6-EC3E-764E-A89A-71F2A015066E}" srcOrd="0" destOrd="0" presId="urn:microsoft.com/office/officeart/2005/8/layout/hierarchy1"/>
    <dgm:cxn modelId="{BEBF2519-0A14-8543-8120-D1C13DBA9C6B}" type="presParOf" srcId="{D48E55C6-EC3E-764E-A89A-71F2A015066E}" destId="{4634A27A-092F-4440-AC79-5411602E7E24}" srcOrd="0" destOrd="0" presId="urn:microsoft.com/office/officeart/2005/8/layout/hierarchy1"/>
    <dgm:cxn modelId="{25D57BE1-5C89-0140-8830-1BEF83633803}" type="presParOf" srcId="{D48E55C6-EC3E-764E-A89A-71F2A015066E}" destId="{044508B7-3B99-4E47-90AB-8300D9644025}" srcOrd="1" destOrd="0" presId="urn:microsoft.com/office/officeart/2005/8/layout/hierarchy1"/>
    <dgm:cxn modelId="{62C69E0D-FD9E-764D-80E1-7F96305227D6}" type="presParOf" srcId="{60658B61-C924-3549-8570-E79FFE2ADAD0}" destId="{568879D8-012A-1A4A-A882-32E6D962D3D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E7F5C-FA74-4F7C-ADD6-02C159603EA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2B81E10-A992-4972-87E1-5574209893BD}">
      <dgm:prSet/>
      <dgm:spPr/>
      <dgm:t>
        <a:bodyPr/>
        <a:lstStyle/>
        <a:p>
          <a:r>
            <a:rPr lang="en-US"/>
            <a:t>Abide Daily</a:t>
          </a:r>
        </a:p>
      </dgm:t>
    </dgm:pt>
    <dgm:pt modelId="{68B4EFB2-67ED-40CD-B219-4D0C74B0E40E}" type="parTrans" cxnId="{21CC961C-A433-433F-9B23-A6E7C37F8E4C}">
      <dgm:prSet/>
      <dgm:spPr/>
      <dgm:t>
        <a:bodyPr/>
        <a:lstStyle/>
        <a:p>
          <a:endParaRPr lang="en-US"/>
        </a:p>
      </dgm:t>
    </dgm:pt>
    <dgm:pt modelId="{9AC563FA-7448-4180-B8C9-B19674B659AB}" type="sibTrans" cxnId="{21CC961C-A433-433F-9B23-A6E7C37F8E4C}">
      <dgm:prSet/>
      <dgm:spPr/>
      <dgm:t>
        <a:bodyPr/>
        <a:lstStyle/>
        <a:p>
          <a:endParaRPr lang="en-US"/>
        </a:p>
      </dgm:t>
    </dgm:pt>
    <dgm:pt modelId="{8B6BD375-0FE6-487A-AC3F-34E13AF3E283}">
      <dgm:prSet/>
      <dgm:spPr/>
      <dgm:t>
        <a:bodyPr/>
        <a:lstStyle/>
        <a:p>
          <a:r>
            <a:rPr lang="en-US"/>
            <a:t>Sabbath Weekly</a:t>
          </a:r>
        </a:p>
      </dgm:t>
    </dgm:pt>
    <dgm:pt modelId="{5E31DA77-D2F7-4FF3-8344-0D6077DF49C2}" type="parTrans" cxnId="{53DA38B4-3FE3-4A12-A52D-FFE28BEEBDA7}">
      <dgm:prSet/>
      <dgm:spPr/>
      <dgm:t>
        <a:bodyPr/>
        <a:lstStyle/>
        <a:p>
          <a:endParaRPr lang="en-US"/>
        </a:p>
      </dgm:t>
    </dgm:pt>
    <dgm:pt modelId="{4D0D5ACB-F728-4A51-B758-8E0D99862CA6}" type="sibTrans" cxnId="{53DA38B4-3FE3-4A12-A52D-FFE28BEEBDA7}">
      <dgm:prSet/>
      <dgm:spPr/>
      <dgm:t>
        <a:bodyPr/>
        <a:lstStyle/>
        <a:p>
          <a:endParaRPr lang="en-US"/>
        </a:p>
      </dgm:t>
    </dgm:pt>
    <dgm:pt modelId="{8B3ADD32-83CD-40F1-812D-59EEC4C0C24E}">
      <dgm:prSet/>
      <dgm:spPr/>
      <dgm:t>
        <a:bodyPr/>
        <a:lstStyle/>
        <a:p>
          <a:r>
            <a:rPr lang="en-US"/>
            <a:t>Detach Frequently</a:t>
          </a:r>
        </a:p>
      </dgm:t>
    </dgm:pt>
    <dgm:pt modelId="{E3E611E6-ECE9-475B-81CD-3F2BE9DE268C}" type="parTrans" cxnId="{3A0F324D-E7E9-47B5-9168-BDD930277CF4}">
      <dgm:prSet/>
      <dgm:spPr/>
      <dgm:t>
        <a:bodyPr/>
        <a:lstStyle/>
        <a:p>
          <a:endParaRPr lang="en-US"/>
        </a:p>
      </dgm:t>
    </dgm:pt>
    <dgm:pt modelId="{DAB78782-1E4C-4D2D-A92B-6AA5E32EC93F}" type="sibTrans" cxnId="{3A0F324D-E7E9-47B5-9168-BDD930277CF4}">
      <dgm:prSet/>
      <dgm:spPr/>
      <dgm:t>
        <a:bodyPr/>
        <a:lstStyle/>
        <a:p>
          <a:endParaRPr lang="en-US"/>
        </a:p>
      </dgm:t>
    </dgm:pt>
    <dgm:pt modelId="{14A3A904-EB53-4023-ABC6-26ABCF88DB9B}">
      <dgm:prSet/>
      <dgm:spPr/>
      <dgm:t>
        <a:bodyPr/>
        <a:lstStyle/>
        <a:p>
          <a:r>
            <a:rPr lang="en-US"/>
            <a:t>Revisit Calling</a:t>
          </a:r>
        </a:p>
      </dgm:t>
    </dgm:pt>
    <dgm:pt modelId="{2FFD2572-8ADE-40CC-9518-4F0616FCC8A9}" type="parTrans" cxnId="{DBCACACA-4336-4B79-8639-CF767E339AD8}">
      <dgm:prSet/>
      <dgm:spPr/>
      <dgm:t>
        <a:bodyPr/>
        <a:lstStyle/>
        <a:p>
          <a:endParaRPr lang="en-US"/>
        </a:p>
      </dgm:t>
    </dgm:pt>
    <dgm:pt modelId="{6AB782FF-6060-4ACD-8F97-8B69186F8C64}" type="sibTrans" cxnId="{DBCACACA-4336-4B79-8639-CF767E339AD8}">
      <dgm:prSet/>
      <dgm:spPr/>
      <dgm:t>
        <a:bodyPr/>
        <a:lstStyle/>
        <a:p>
          <a:endParaRPr lang="en-US"/>
        </a:p>
      </dgm:t>
    </dgm:pt>
    <dgm:pt modelId="{6FCDC286-8315-8247-8699-A63FC015E7A1}" type="pres">
      <dgm:prSet presAssocID="{B36E7F5C-FA74-4F7C-ADD6-02C159603EAC}" presName="linear" presStyleCnt="0">
        <dgm:presLayoutVars>
          <dgm:animLvl val="lvl"/>
          <dgm:resizeHandles val="exact"/>
        </dgm:presLayoutVars>
      </dgm:prSet>
      <dgm:spPr/>
    </dgm:pt>
    <dgm:pt modelId="{B15B0C26-3B43-0741-A69C-C7B021FB8A2E}" type="pres">
      <dgm:prSet presAssocID="{32B81E10-A992-4972-87E1-5574209893BD}" presName="parentText" presStyleLbl="node1" presStyleIdx="0" presStyleCnt="4">
        <dgm:presLayoutVars>
          <dgm:chMax val="0"/>
          <dgm:bulletEnabled val="1"/>
        </dgm:presLayoutVars>
      </dgm:prSet>
      <dgm:spPr/>
    </dgm:pt>
    <dgm:pt modelId="{9F1F4E52-FED9-4C48-B70D-12C9A9232F07}" type="pres">
      <dgm:prSet presAssocID="{9AC563FA-7448-4180-B8C9-B19674B659AB}" presName="spacer" presStyleCnt="0"/>
      <dgm:spPr/>
    </dgm:pt>
    <dgm:pt modelId="{AC31E904-C8EE-814C-9E4C-64ED0E5A7204}" type="pres">
      <dgm:prSet presAssocID="{8B6BD375-0FE6-487A-AC3F-34E13AF3E283}" presName="parentText" presStyleLbl="node1" presStyleIdx="1" presStyleCnt="4">
        <dgm:presLayoutVars>
          <dgm:chMax val="0"/>
          <dgm:bulletEnabled val="1"/>
        </dgm:presLayoutVars>
      </dgm:prSet>
      <dgm:spPr/>
    </dgm:pt>
    <dgm:pt modelId="{352A86AD-0C50-6949-8CD7-B10D27533869}" type="pres">
      <dgm:prSet presAssocID="{4D0D5ACB-F728-4A51-B758-8E0D99862CA6}" presName="spacer" presStyleCnt="0"/>
      <dgm:spPr/>
    </dgm:pt>
    <dgm:pt modelId="{C6921A8C-7D9D-2F4A-BE3B-E166982FB831}" type="pres">
      <dgm:prSet presAssocID="{8B3ADD32-83CD-40F1-812D-59EEC4C0C24E}" presName="parentText" presStyleLbl="node1" presStyleIdx="2" presStyleCnt="4">
        <dgm:presLayoutVars>
          <dgm:chMax val="0"/>
          <dgm:bulletEnabled val="1"/>
        </dgm:presLayoutVars>
      </dgm:prSet>
      <dgm:spPr/>
    </dgm:pt>
    <dgm:pt modelId="{748F1D4D-FDDC-CA41-B314-2A6187AE2F8F}" type="pres">
      <dgm:prSet presAssocID="{DAB78782-1E4C-4D2D-A92B-6AA5E32EC93F}" presName="spacer" presStyleCnt="0"/>
      <dgm:spPr/>
    </dgm:pt>
    <dgm:pt modelId="{6B02FF9E-9887-B746-A29E-7372AB9F01E0}" type="pres">
      <dgm:prSet presAssocID="{14A3A904-EB53-4023-ABC6-26ABCF88DB9B}" presName="parentText" presStyleLbl="node1" presStyleIdx="3" presStyleCnt="4">
        <dgm:presLayoutVars>
          <dgm:chMax val="0"/>
          <dgm:bulletEnabled val="1"/>
        </dgm:presLayoutVars>
      </dgm:prSet>
      <dgm:spPr/>
    </dgm:pt>
  </dgm:ptLst>
  <dgm:cxnLst>
    <dgm:cxn modelId="{EB38B70B-C126-8546-A9F4-A7BE29147E71}" type="presOf" srcId="{B36E7F5C-FA74-4F7C-ADD6-02C159603EAC}" destId="{6FCDC286-8315-8247-8699-A63FC015E7A1}" srcOrd="0" destOrd="0" presId="urn:microsoft.com/office/officeart/2005/8/layout/vList2"/>
    <dgm:cxn modelId="{21CC961C-A433-433F-9B23-A6E7C37F8E4C}" srcId="{B36E7F5C-FA74-4F7C-ADD6-02C159603EAC}" destId="{32B81E10-A992-4972-87E1-5574209893BD}" srcOrd="0" destOrd="0" parTransId="{68B4EFB2-67ED-40CD-B219-4D0C74B0E40E}" sibTransId="{9AC563FA-7448-4180-B8C9-B19674B659AB}"/>
    <dgm:cxn modelId="{53104442-DF28-5F44-8746-26B584ED5386}" type="presOf" srcId="{8B6BD375-0FE6-487A-AC3F-34E13AF3E283}" destId="{AC31E904-C8EE-814C-9E4C-64ED0E5A7204}" srcOrd="0" destOrd="0" presId="urn:microsoft.com/office/officeart/2005/8/layout/vList2"/>
    <dgm:cxn modelId="{3A0F324D-E7E9-47B5-9168-BDD930277CF4}" srcId="{B36E7F5C-FA74-4F7C-ADD6-02C159603EAC}" destId="{8B3ADD32-83CD-40F1-812D-59EEC4C0C24E}" srcOrd="2" destOrd="0" parTransId="{E3E611E6-ECE9-475B-81CD-3F2BE9DE268C}" sibTransId="{DAB78782-1E4C-4D2D-A92B-6AA5E32EC93F}"/>
    <dgm:cxn modelId="{53DA38B4-3FE3-4A12-A52D-FFE28BEEBDA7}" srcId="{B36E7F5C-FA74-4F7C-ADD6-02C159603EAC}" destId="{8B6BD375-0FE6-487A-AC3F-34E13AF3E283}" srcOrd="1" destOrd="0" parTransId="{5E31DA77-D2F7-4FF3-8344-0D6077DF49C2}" sibTransId="{4D0D5ACB-F728-4A51-B758-8E0D99862CA6}"/>
    <dgm:cxn modelId="{DD7C29C1-E3FC-984A-A88E-40D6F9A51D05}" type="presOf" srcId="{14A3A904-EB53-4023-ABC6-26ABCF88DB9B}" destId="{6B02FF9E-9887-B746-A29E-7372AB9F01E0}" srcOrd="0" destOrd="0" presId="urn:microsoft.com/office/officeart/2005/8/layout/vList2"/>
    <dgm:cxn modelId="{DBCACACA-4336-4B79-8639-CF767E339AD8}" srcId="{B36E7F5C-FA74-4F7C-ADD6-02C159603EAC}" destId="{14A3A904-EB53-4023-ABC6-26ABCF88DB9B}" srcOrd="3" destOrd="0" parTransId="{2FFD2572-8ADE-40CC-9518-4F0616FCC8A9}" sibTransId="{6AB782FF-6060-4ACD-8F97-8B69186F8C64}"/>
    <dgm:cxn modelId="{1EB4BED8-3C90-F641-A951-3E610D856C31}" type="presOf" srcId="{8B3ADD32-83CD-40F1-812D-59EEC4C0C24E}" destId="{C6921A8C-7D9D-2F4A-BE3B-E166982FB831}" srcOrd="0" destOrd="0" presId="urn:microsoft.com/office/officeart/2005/8/layout/vList2"/>
    <dgm:cxn modelId="{EDAD4ADC-DB8C-0942-BEA6-54C3A39A76AE}" type="presOf" srcId="{32B81E10-A992-4972-87E1-5574209893BD}" destId="{B15B0C26-3B43-0741-A69C-C7B021FB8A2E}" srcOrd="0" destOrd="0" presId="urn:microsoft.com/office/officeart/2005/8/layout/vList2"/>
    <dgm:cxn modelId="{CBF15C92-3F0A-F04E-B8D8-6293C89E1035}" type="presParOf" srcId="{6FCDC286-8315-8247-8699-A63FC015E7A1}" destId="{B15B0C26-3B43-0741-A69C-C7B021FB8A2E}" srcOrd="0" destOrd="0" presId="urn:microsoft.com/office/officeart/2005/8/layout/vList2"/>
    <dgm:cxn modelId="{63EE1E3B-F0C0-2444-B8E7-5B4F582D4163}" type="presParOf" srcId="{6FCDC286-8315-8247-8699-A63FC015E7A1}" destId="{9F1F4E52-FED9-4C48-B70D-12C9A9232F07}" srcOrd="1" destOrd="0" presId="urn:microsoft.com/office/officeart/2005/8/layout/vList2"/>
    <dgm:cxn modelId="{E897C4B0-E7DF-704A-91E0-F1ADC55B28C2}" type="presParOf" srcId="{6FCDC286-8315-8247-8699-A63FC015E7A1}" destId="{AC31E904-C8EE-814C-9E4C-64ED0E5A7204}" srcOrd="2" destOrd="0" presId="urn:microsoft.com/office/officeart/2005/8/layout/vList2"/>
    <dgm:cxn modelId="{7574AE43-02B1-2149-8FCE-50BA188F284A}" type="presParOf" srcId="{6FCDC286-8315-8247-8699-A63FC015E7A1}" destId="{352A86AD-0C50-6949-8CD7-B10D27533869}" srcOrd="3" destOrd="0" presId="urn:microsoft.com/office/officeart/2005/8/layout/vList2"/>
    <dgm:cxn modelId="{3433E4D9-5DE3-744B-9C3A-C439DA2A0421}" type="presParOf" srcId="{6FCDC286-8315-8247-8699-A63FC015E7A1}" destId="{C6921A8C-7D9D-2F4A-BE3B-E166982FB831}" srcOrd="4" destOrd="0" presId="urn:microsoft.com/office/officeart/2005/8/layout/vList2"/>
    <dgm:cxn modelId="{E43393D5-729A-2B43-A53D-209C7D47BA3E}" type="presParOf" srcId="{6FCDC286-8315-8247-8699-A63FC015E7A1}" destId="{748F1D4D-FDDC-CA41-B314-2A6187AE2F8F}" srcOrd="5" destOrd="0" presId="urn:microsoft.com/office/officeart/2005/8/layout/vList2"/>
    <dgm:cxn modelId="{15E6B3C5-2913-F34E-B57D-641F7338C2F4}" type="presParOf" srcId="{6FCDC286-8315-8247-8699-A63FC015E7A1}" destId="{6B02FF9E-9887-B746-A29E-7372AB9F01E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4DC5D8-E844-7148-83C6-5F6D00A8785B}">
      <dsp:nvSpPr>
        <dsp:cNvPr id="0" name=""/>
        <dsp:cNvSpPr/>
      </dsp:nvSpPr>
      <dsp:spPr>
        <a:xfrm>
          <a:off x="0" y="706671"/>
          <a:ext cx="3073451" cy="1951641"/>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486D2E-11FE-924F-A471-1D91B42CE1E7}">
      <dsp:nvSpPr>
        <dsp:cNvPr id="0" name=""/>
        <dsp:cNvSpPr/>
      </dsp:nvSpPr>
      <dsp:spPr>
        <a:xfrm>
          <a:off x="341494" y="1031091"/>
          <a:ext cx="3073451" cy="1951641"/>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Children who struggle to adjust</a:t>
          </a:r>
        </a:p>
      </dsp:txBody>
      <dsp:txXfrm>
        <a:off x="398656" y="1088253"/>
        <a:ext cx="2959127" cy="1837317"/>
      </dsp:txXfrm>
    </dsp:sp>
    <dsp:sp modelId="{91C04028-E4E5-724F-9421-9762821B5E62}">
      <dsp:nvSpPr>
        <dsp:cNvPr id="0" name=""/>
        <dsp:cNvSpPr/>
      </dsp:nvSpPr>
      <dsp:spPr>
        <a:xfrm>
          <a:off x="3756441" y="706671"/>
          <a:ext cx="3073451" cy="1951641"/>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8BE483-74B7-5446-8581-9E133676D8B4}">
      <dsp:nvSpPr>
        <dsp:cNvPr id="0" name=""/>
        <dsp:cNvSpPr/>
      </dsp:nvSpPr>
      <dsp:spPr>
        <a:xfrm>
          <a:off x="4097935" y="1031091"/>
          <a:ext cx="3073451" cy="1951641"/>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Aging Parents</a:t>
          </a:r>
        </a:p>
      </dsp:txBody>
      <dsp:txXfrm>
        <a:off x="4155097" y="1088253"/>
        <a:ext cx="2959127" cy="1837317"/>
      </dsp:txXfrm>
    </dsp:sp>
    <dsp:sp modelId="{4634A27A-092F-4440-AC79-5411602E7E24}">
      <dsp:nvSpPr>
        <dsp:cNvPr id="0" name=""/>
        <dsp:cNvSpPr/>
      </dsp:nvSpPr>
      <dsp:spPr>
        <a:xfrm>
          <a:off x="7512882" y="706671"/>
          <a:ext cx="3073451" cy="1951641"/>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4508B7-3B99-4E47-90AB-8300D9644025}">
      <dsp:nvSpPr>
        <dsp:cNvPr id="0" name=""/>
        <dsp:cNvSpPr/>
      </dsp:nvSpPr>
      <dsp:spPr>
        <a:xfrm>
          <a:off x="7854377" y="1031091"/>
          <a:ext cx="3073451" cy="1951641"/>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Empty Nest (re-patriation of children back to the passport country)</a:t>
          </a:r>
        </a:p>
      </dsp:txBody>
      <dsp:txXfrm>
        <a:off x="7911539" y="1088253"/>
        <a:ext cx="2959127" cy="18373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B0C26-3B43-0741-A69C-C7B021FB8A2E}">
      <dsp:nvSpPr>
        <dsp:cNvPr id="0" name=""/>
        <dsp:cNvSpPr/>
      </dsp:nvSpPr>
      <dsp:spPr>
        <a:xfrm>
          <a:off x="0" y="2456"/>
          <a:ext cx="6589260" cy="1203929"/>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US" sz="4900" kern="1200"/>
            <a:t>Abide Daily</a:t>
          </a:r>
        </a:p>
      </dsp:txBody>
      <dsp:txXfrm>
        <a:off x="58771" y="61227"/>
        <a:ext cx="6471718" cy="1086387"/>
      </dsp:txXfrm>
    </dsp:sp>
    <dsp:sp modelId="{AC31E904-C8EE-814C-9E4C-64ED0E5A7204}">
      <dsp:nvSpPr>
        <dsp:cNvPr id="0" name=""/>
        <dsp:cNvSpPr/>
      </dsp:nvSpPr>
      <dsp:spPr>
        <a:xfrm>
          <a:off x="0" y="1347506"/>
          <a:ext cx="6589260" cy="1203929"/>
        </a:xfrm>
        <a:prstGeom prst="roundRect">
          <a:avLst/>
        </a:prstGeom>
        <a:solidFill>
          <a:schemeClr val="accent2">
            <a:hueOff val="2147871"/>
            <a:satOff val="-6164"/>
            <a:lumOff val="-987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US" sz="4900" kern="1200"/>
            <a:t>Sabbath Weekly</a:t>
          </a:r>
        </a:p>
      </dsp:txBody>
      <dsp:txXfrm>
        <a:off x="58771" y="1406277"/>
        <a:ext cx="6471718" cy="1086387"/>
      </dsp:txXfrm>
    </dsp:sp>
    <dsp:sp modelId="{C6921A8C-7D9D-2F4A-BE3B-E166982FB831}">
      <dsp:nvSpPr>
        <dsp:cNvPr id="0" name=""/>
        <dsp:cNvSpPr/>
      </dsp:nvSpPr>
      <dsp:spPr>
        <a:xfrm>
          <a:off x="0" y="2692556"/>
          <a:ext cx="6589260" cy="1203929"/>
        </a:xfrm>
        <a:prstGeom prst="roundRect">
          <a:avLst/>
        </a:prstGeom>
        <a:solidFill>
          <a:schemeClr val="accent2">
            <a:hueOff val="4295742"/>
            <a:satOff val="-12329"/>
            <a:lumOff val="-1973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US" sz="4900" kern="1200"/>
            <a:t>Detach Frequently</a:t>
          </a:r>
        </a:p>
      </dsp:txBody>
      <dsp:txXfrm>
        <a:off x="58771" y="2751327"/>
        <a:ext cx="6471718" cy="1086387"/>
      </dsp:txXfrm>
    </dsp:sp>
    <dsp:sp modelId="{6B02FF9E-9887-B746-A29E-7372AB9F01E0}">
      <dsp:nvSpPr>
        <dsp:cNvPr id="0" name=""/>
        <dsp:cNvSpPr/>
      </dsp:nvSpPr>
      <dsp:spPr>
        <a:xfrm>
          <a:off x="0" y="4037606"/>
          <a:ext cx="6589260" cy="1203929"/>
        </a:xfrm>
        <a:prstGeom prst="roundRect">
          <a:avLst/>
        </a:prstGeom>
        <a:solidFill>
          <a:schemeClr val="accent2">
            <a:hueOff val="6443612"/>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en-US" sz="4900" kern="1200"/>
            <a:t>Revisit Calling</a:t>
          </a:r>
        </a:p>
      </dsp:txBody>
      <dsp:txXfrm>
        <a:off x="58771" y="4096377"/>
        <a:ext cx="6471718" cy="108638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909D43-4AD5-004A-B7E0-7D083B15EE70}" type="datetimeFigureOut">
              <a:rPr lang="en-US" smtClean="0"/>
              <a:t>9/12/24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49C937-76A5-D34F-8D3E-7B2C7395EFDA}" type="slidenum">
              <a:rPr lang="en-US" smtClean="0"/>
              <a:t>‹#›</a:t>
            </a:fld>
            <a:endParaRPr lang="en-US"/>
          </a:p>
        </p:txBody>
      </p:sp>
    </p:spTree>
    <p:extLst>
      <p:ext uri="{BB962C8B-B14F-4D97-AF65-F5344CB8AC3E}">
        <p14:creationId xmlns:p14="http://schemas.microsoft.com/office/powerpoint/2010/main" val="3802530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Thanks to Pastor Jonathan for asking me to share. We believe strongly in partnership and for us to get the job done of proclaiming the gospel where it has not been shared I want to </a:t>
            </a:r>
            <a:r>
              <a:rPr lang="en-US" b="1" dirty="0"/>
              <a:t>say that we need each other</a:t>
            </a:r>
            <a:r>
              <a:rPr lang="en-US" dirty="0"/>
              <a:t>! </a:t>
            </a:r>
          </a:p>
          <a:p>
            <a:endParaRPr lang="en-US" dirty="0"/>
          </a:p>
          <a:p>
            <a:r>
              <a:rPr lang="en-US" dirty="0"/>
              <a:t>I serve as an Area Director for AGWM which means I oversee a 5 country area where we have workers placed. In three of those countries we have a national church and in two we do not. </a:t>
            </a:r>
          </a:p>
          <a:p>
            <a:endParaRPr lang="en-US" dirty="0"/>
          </a:p>
          <a:p>
            <a:r>
              <a:rPr lang="en-US" dirty="0"/>
              <a:t>I also travel to our headquarters 3 times a year to train new workers coming to the field and I read application files and do interviews with people applying to serve in missions. There is not a more exciting times in people’s lives than when they are pursuing missions appointment. And when things don’t go well I’m also there – hearing the struggle and the overseeing departures &amp; dismissals from the field. </a:t>
            </a:r>
          </a:p>
        </p:txBody>
      </p:sp>
      <p:sp>
        <p:nvSpPr>
          <p:cNvPr id="4" name="Slide Number Placeholder 3"/>
          <p:cNvSpPr>
            <a:spLocks noGrp="1"/>
          </p:cNvSpPr>
          <p:nvPr>
            <p:ph type="sldNum" sz="quarter" idx="5"/>
          </p:nvPr>
        </p:nvSpPr>
        <p:spPr/>
        <p:txBody>
          <a:bodyPr/>
          <a:lstStyle/>
          <a:p>
            <a:fld id="{D849C937-76A5-D34F-8D3E-7B2C7395EFDA}" type="slidenum">
              <a:rPr lang="en-US" smtClean="0"/>
              <a:t>1</a:t>
            </a:fld>
            <a:endParaRPr lang="en-US"/>
          </a:p>
        </p:txBody>
      </p:sp>
    </p:spTree>
    <p:extLst>
      <p:ext uri="{BB962C8B-B14F-4D97-AF65-F5344CB8AC3E}">
        <p14:creationId xmlns:p14="http://schemas.microsoft.com/office/powerpoint/2010/main" val="2802821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the easy places of ministry have been taken and what remain are difficult places where the enemy has been able to rule &amp; reign for decades and centuries. This does not negate the call to go but we must help our people in these contexts. </a:t>
            </a:r>
          </a:p>
        </p:txBody>
      </p:sp>
      <p:sp>
        <p:nvSpPr>
          <p:cNvPr id="4" name="Slide Number Placeholder 3"/>
          <p:cNvSpPr>
            <a:spLocks noGrp="1"/>
          </p:cNvSpPr>
          <p:nvPr>
            <p:ph type="sldNum" sz="quarter" idx="5"/>
          </p:nvPr>
        </p:nvSpPr>
        <p:spPr/>
        <p:txBody>
          <a:bodyPr/>
          <a:lstStyle/>
          <a:p>
            <a:fld id="{D849C937-76A5-D34F-8D3E-7B2C7395EFDA}" type="slidenum">
              <a:rPr lang="en-US" smtClean="0"/>
              <a:t>2</a:t>
            </a:fld>
            <a:endParaRPr lang="en-US"/>
          </a:p>
        </p:txBody>
      </p:sp>
    </p:spTree>
    <p:extLst>
      <p:ext uri="{BB962C8B-B14F-4D97-AF65-F5344CB8AC3E}">
        <p14:creationId xmlns:p14="http://schemas.microsoft.com/office/powerpoint/2010/main" val="2431720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Yesterday Pastor Asa reminded us that the book of Acts spans a period of time about 30 years. Things don’t transform overnight – we need long term workers. I think we sometimes forget what a loss it is when someone leaves the field. Think for a moment about all the time, funds and energy invested in getting one worker to the field, getting them set up, the relationships they build etc. We want to protect that investment! </a:t>
            </a:r>
          </a:p>
          <a:p>
            <a:endParaRPr lang="en-US" dirty="0"/>
          </a:p>
        </p:txBody>
      </p:sp>
      <p:sp>
        <p:nvSpPr>
          <p:cNvPr id="4" name="Slide Number Placeholder 3"/>
          <p:cNvSpPr>
            <a:spLocks noGrp="1"/>
          </p:cNvSpPr>
          <p:nvPr>
            <p:ph type="sldNum" sz="quarter" idx="5"/>
          </p:nvPr>
        </p:nvSpPr>
        <p:spPr/>
        <p:txBody>
          <a:bodyPr/>
          <a:lstStyle/>
          <a:p>
            <a:fld id="{D849C937-76A5-D34F-8D3E-7B2C7395EFDA}" type="slidenum">
              <a:rPr lang="en-US" smtClean="0"/>
              <a:t>6</a:t>
            </a:fld>
            <a:endParaRPr lang="en-US"/>
          </a:p>
        </p:txBody>
      </p:sp>
    </p:spTree>
    <p:extLst>
      <p:ext uri="{BB962C8B-B14F-4D97-AF65-F5344CB8AC3E}">
        <p14:creationId xmlns:p14="http://schemas.microsoft.com/office/powerpoint/2010/main" val="2022105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Recognize and acknowledge challenges – there are some things I cannot fix for you. McDonalds is not coming to Nepal, I can’t fix you being present when disaster strikes your family and you aren’t there.</a:t>
            </a:r>
          </a:p>
          <a:p>
            <a:endParaRPr lang="en-US" dirty="0"/>
          </a:p>
          <a:p>
            <a:r>
              <a:rPr lang="en-US" dirty="0"/>
              <a:t>3. Not all counseling is created equal – also counseling should not go on infinitely. A good counselor is listening, giving homework and helping you process to bring about change</a:t>
            </a:r>
          </a:p>
          <a:p>
            <a:endParaRPr lang="en-US" dirty="0"/>
          </a:p>
          <a:p>
            <a:r>
              <a:rPr lang="en-US" dirty="0"/>
              <a:t>4. Resiliency helps you develop tools to remain in the field</a:t>
            </a:r>
          </a:p>
          <a:p>
            <a:r>
              <a:rPr lang="en-US" dirty="0"/>
              <a:t> </a:t>
            </a:r>
          </a:p>
        </p:txBody>
      </p:sp>
      <p:sp>
        <p:nvSpPr>
          <p:cNvPr id="4" name="Slide Number Placeholder 3"/>
          <p:cNvSpPr>
            <a:spLocks noGrp="1"/>
          </p:cNvSpPr>
          <p:nvPr>
            <p:ph type="sldNum" sz="quarter" idx="5"/>
          </p:nvPr>
        </p:nvSpPr>
        <p:spPr/>
        <p:txBody>
          <a:bodyPr/>
          <a:lstStyle/>
          <a:p>
            <a:fld id="{D849C937-76A5-D34F-8D3E-7B2C7395EFDA}" type="slidenum">
              <a:rPr lang="en-US" smtClean="0"/>
              <a:t>7</a:t>
            </a:fld>
            <a:endParaRPr lang="en-US"/>
          </a:p>
        </p:txBody>
      </p:sp>
    </p:spTree>
    <p:extLst>
      <p:ext uri="{BB962C8B-B14F-4D97-AF65-F5344CB8AC3E}">
        <p14:creationId xmlns:p14="http://schemas.microsoft.com/office/powerpoint/2010/main" val="260360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Budget: </a:t>
            </a:r>
          </a:p>
          <a:p>
            <a:r>
              <a:rPr lang="en-US" dirty="0"/>
              <a:t>didn’t raise enough funds to begin with or the budget was/ is unrealistic.</a:t>
            </a:r>
          </a:p>
          <a:p>
            <a:r>
              <a:rPr lang="en-US" dirty="0"/>
              <a:t>Visa / Identity:</a:t>
            </a:r>
          </a:p>
          <a:p>
            <a:r>
              <a:rPr lang="en-US" dirty="0"/>
              <a:t>Not clear on what they are doing in the culture and what their identity is in the culture. Or did not obtain a proper visa.</a:t>
            </a:r>
          </a:p>
          <a:p>
            <a:r>
              <a:rPr lang="en-US" dirty="0"/>
              <a:t>Team Leader:</a:t>
            </a:r>
          </a:p>
          <a:p>
            <a:r>
              <a:rPr lang="en-US" dirty="0"/>
              <a:t>TL is not present, they are alone and isolated. Please consider sending team wherever possible. </a:t>
            </a:r>
          </a:p>
          <a:p>
            <a:r>
              <a:rPr lang="en-US" dirty="0"/>
              <a:t>Misalignment of Expectations:</a:t>
            </a:r>
          </a:p>
          <a:p>
            <a:r>
              <a:rPr lang="en-US" dirty="0"/>
              <a:t>Not sure what they are supposed to be doing day to day or not fulfilled in what they are currently doing (language)</a:t>
            </a:r>
          </a:p>
        </p:txBody>
      </p:sp>
      <p:sp>
        <p:nvSpPr>
          <p:cNvPr id="4" name="Slide Number Placeholder 3"/>
          <p:cNvSpPr>
            <a:spLocks noGrp="1"/>
          </p:cNvSpPr>
          <p:nvPr>
            <p:ph type="sldNum" sz="quarter" idx="5"/>
          </p:nvPr>
        </p:nvSpPr>
        <p:spPr/>
        <p:txBody>
          <a:bodyPr/>
          <a:lstStyle/>
          <a:p>
            <a:fld id="{D849C937-76A5-D34F-8D3E-7B2C7395EFDA}" type="slidenum">
              <a:rPr lang="en-US" smtClean="0"/>
              <a:t>8</a:t>
            </a:fld>
            <a:endParaRPr lang="en-US"/>
          </a:p>
        </p:txBody>
      </p:sp>
    </p:spTree>
    <p:extLst>
      <p:ext uri="{BB962C8B-B14F-4D97-AF65-F5344CB8AC3E}">
        <p14:creationId xmlns:p14="http://schemas.microsoft.com/office/powerpoint/2010/main" val="190115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Abiding – what does that look like for you? </a:t>
            </a:r>
          </a:p>
          <a:p>
            <a:endParaRPr lang="en-US" dirty="0"/>
          </a:p>
          <a:p>
            <a:r>
              <a:rPr lang="en-US" dirty="0"/>
              <a:t>John 15 &amp; Galatians 5:22-26</a:t>
            </a:r>
          </a:p>
          <a:p>
            <a:endParaRPr lang="en-US" dirty="0"/>
          </a:p>
        </p:txBody>
      </p:sp>
      <p:sp>
        <p:nvSpPr>
          <p:cNvPr id="4" name="Slide Number Placeholder 3"/>
          <p:cNvSpPr>
            <a:spLocks noGrp="1"/>
          </p:cNvSpPr>
          <p:nvPr>
            <p:ph type="sldNum" sz="quarter" idx="5"/>
          </p:nvPr>
        </p:nvSpPr>
        <p:spPr/>
        <p:txBody>
          <a:bodyPr/>
          <a:lstStyle/>
          <a:p>
            <a:fld id="{D849C937-76A5-D34F-8D3E-7B2C7395EFDA}" type="slidenum">
              <a:rPr lang="en-US" smtClean="0"/>
              <a:t>11</a:t>
            </a:fld>
            <a:endParaRPr lang="en-US"/>
          </a:p>
        </p:txBody>
      </p:sp>
    </p:spTree>
    <p:extLst>
      <p:ext uri="{BB962C8B-B14F-4D97-AF65-F5344CB8AC3E}">
        <p14:creationId xmlns:p14="http://schemas.microsoft.com/office/powerpoint/2010/main" val="1280693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Take care of your family – emphasize with children what they do have and not what they don’t.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Spousal support of the call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D849C937-76A5-D34F-8D3E-7B2C7395EFDA}" type="slidenum">
              <a:rPr lang="en-US" smtClean="0"/>
              <a:t>12</a:t>
            </a:fld>
            <a:endParaRPr lang="en-US"/>
          </a:p>
        </p:txBody>
      </p:sp>
    </p:spTree>
    <p:extLst>
      <p:ext uri="{BB962C8B-B14F-4D97-AF65-F5344CB8AC3E}">
        <p14:creationId xmlns:p14="http://schemas.microsoft.com/office/powerpoint/2010/main" val="3208642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can make a strong argument that we should do both! </a:t>
            </a:r>
          </a:p>
        </p:txBody>
      </p:sp>
      <p:sp>
        <p:nvSpPr>
          <p:cNvPr id="4" name="Slide Number Placeholder 3"/>
          <p:cNvSpPr>
            <a:spLocks noGrp="1"/>
          </p:cNvSpPr>
          <p:nvPr>
            <p:ph type="sldNum" sz="quarter" idx="5"/>
          </p:nvPr>
        </p:nvSpPr>
        <p:spPr/>
        <p:txBody>
          <a:bodyPr/>
          <a:lstStyle/>
          <a:p>
            <a:fld id="{D849C937-76A5-D34F-8D3E-7B2C7395EFDA}" type="slidenum">
              <a:rPr lang="en-US" smtClean="0"/>
              <a:t>13</a:t>
            </a:fld>
            <a:endParaRPr lang="en-US"/>
          </a:p>
        </p:txBody>
      </p:sp>
    </p:spTree>
    <p:extLst>
      <p:ext uri="{BB962C8B-B14F-4D97-AF65-F5344CB8AC3E}">
        <p14:creationId xmlns:p14="http://schemas.microsoft.com/office/powerpoint/2010/main" val="2032869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94709-0005-0FEB-EC77-2E794B886F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76288D-AD0E-EA79-0A3F-25867C2EDB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7E61007-E2B2-B580-6E7F-1B33924D1B8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Governments fall, wars break out and crisis hits what plans do you have in place. People need plans even if things don’t always go according to plan.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 everyone chooses to go home (in fact I’ve been surprised by what some choose to do) but you should communicate this.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a:extLst>
              <a:ext uri="{FF2B5EF4-FFF2-40B4-BE49-F238E27FC236}">
                <a16:creationId xmlns:a16="http://schemas.microsoft.com/office/drawing/2014/main" id="{26504098-3111-CF0C-84C2-A03F69C214A3}"/>
              </a:ext>
            </a:extLst>
          </p:cNvPr>
          <p:cNvSpPr>
            <a:spLocks noGrp="1"/>
          </p:cNvSpPr>
          <p:nvPr>
            <p:ph type="sldNum" sz="quarter" idx="5"/>
          </p:nvPr>
        </p:nvSpPr>
        <p:spPr/>
        <p:txBody>
          <a:bodyPr/>
          <a:lstStyle/>
          <a:p>
            <a:fld id="{D849C937-76A5-D34F-8D3E-7B2C7395EFDA}" type="slidenum">
              <a:rPr lang="en-US" smtClean="0"/>
              <a:t>14</a:t>
            </a:fld>
            <a:endParaRPr lang="en-US"/>
          </a:p>
        </p:txBody>
      </p:sp>
    </p:spTree>
    <p:extLst>
      <p:ext uri="{BB962C8B-B14F-4D97-AF65-F5344CB8AC3E}">
        <p14:creationId xmlns:p14="http://schemas.microsoft.com/office/powerpoint/2010/main" val="1657672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FD651-7E09-64DF-1DBC-F662909402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93E221-629F-EB2F-4122-4C3D048889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F1D294-BF87-22A4-05A0-8D3A7C5999F4}"/>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5" name="Footer Placeholder 4">
            <a:extLst>
              <a:ext uri="{FF2B5EF4-FFF2-40B4-BE49-F238E27FC236}">
                <a16:creationId xmlns:a16="http://schemas.microsoft.com/office/drawing/2014/main" id="{F3F0522F-022A-8F64-1EC9-98F79C4FE3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3A5BA1-0D37-3E15-C729-0DCE40CC8380}"/>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280587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42DD9-7D5A-0DE1-9808-ED69D5B8C3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8656F-B6D0-BCF6-9820-45EDED1398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171A6-442E-FAEB-1B89-9A93EC3D3621}"/>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5" name="Footer Placeholder 4">
            <a:extLst>
              <a:ext uri="{FF2B5EF4-FFF2-40B4-BE49-F238E27FC236}">
                <a16:creationId xmlns:a16="http://schemas.microsoft.com/office/drawing/2014/main" id="{4CDF4984-DD12-C645-2841-74E8909F51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CB77D8-BF4A-E082-F1CF-3E6214EBE181}"/>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54804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9B6564-F3E6-D334-3310-A874B20173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F02DD9-B55B-D53A-142A-81D70B1DE9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8A4034-4D47-A0F3-7C17-57C9099AFB71}"/>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5" name="Footer Placeholder 4">
            <a:extLst>
              <a:ext uri="{FF2B5EF4-FFF2-40B4-BE49-F238E27FC236}">
                <a16:creationId xmlns:a16="http://schemas.microsoft.com/office/drawing/2014/main" id="{B7680959-0B46-A2EA-E1F8-298B79DA7C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063137-D4DD-5CDA-11DD-70BB1F36BF06}"/>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281887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A75B0-4C9A-AED5-2C62-85F96BB7F3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86A209-0666-2B9A-5D80-9F3920B5D0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B7211-6248-1A1F-8AD6-3778B60D06BD}"/>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5" name="Footer Placeholder 4">
            <a:extLst>
              <a:ext uri="{FF2B5EF4-FFF2-40B4-BE49-F238E27FC236}">
                <a16:creationId xmlns:a16="http://schemas.microsoft.com/office/drawing/2014/main" id="{85ADF2FD-0A66-4E9B-E795-15F6396567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C7A0D0-AB96-19B1-E6CF-F82FC194E44C}"/>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51627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197F5-BD80-E284-AC85-D62DD5E1E5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4E2531-9994-E633-C04A-BE3E14FA2CC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470CE5-F322-9E11-4503-3977536E7BA9}"/>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5" name="Footer Placeholder 4">
            <a:extLst>
              <a:ext uri="{FF2B5EF4-FFF2-40B4-BE49-F238E27FC236}">
                <a16:creationId xmlns:a16="http://schemas.microsoft.com/office/drawing/2014/main" id="{C2540CA9-3FA1-CA27-B580-AD27E210F5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92976C-7CE5-5312-7991-FDC3A732BD24}"/>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355826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9C1BB-C72F-DE9B-6453-CDB98F3B6C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9374A5-ABF7-CDE4-669C-2C11E54A55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4077E5-4F0C-C00B-622B-9B29BC5C8E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892C62-6CCB-9508-5B9A-F3F4DCEBE15C}"/>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6" name="Footer Placeholder 5">
            <a:extLst>
              <a:ext uri="{FF2B5EF4-FFF2-40B4-BE49-F238E27FC236}">
                <a16:creationId xmlns:a16="http://schemas.microsoft.com/office/drawing/2014/main" id="{23AD977C-5983-C608-AC84-BCB4B4F9D1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19A961-517D-AA12-E8D6-B0253DB125DF}"/>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411067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466C7-8194-8D8B-B93F-8080973483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E3D66E-3588-BA59-37F7-F079B0C820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1E1C0A-FC97-5B8F-D2AA-5BD8D8B5FB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3F131C-8518-9111-7712-FCA040F27B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83A928-A25F-4DAE-0A6C-F292E34F81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584907-FB4E-E31C-9F9B-D1E7CB399B1C}"/>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8" name="Footer Placeholder 7">
            <a:extLst>
              <a:ext uri="{FF2B5EF4-FFF2-40B4-BE49-F238E27FC236}">
                <a16:creationId xmlns:a16="http://schemas.microsoft.com/office/drawing/2014/main" id="{E281C9D5-18A2-02BE-1699-D09140DB06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C73EFD-3D65-EE7E-51FB-9BF6B8DDC292}"/>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3706346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A578D-C8EF-2D72-DFBB-84B85B88E4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08CD4-5984-879C-BC7D-5CE7A9B173F9}"/>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4" name="Footer Placeholder 3">
            <a:extLst>
              <a:ext uri="{FF2B5EF4-FFF2-40B4-BE49-F238E27FC236}">
                <a16:creationId xmlns:a16="http://schemas.microsoft.com/office/drawing/2014/main" id="{86704368-EA60-AF96-F71D-620BF430E3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BC8520F-5C45-BD68-0452-84CFED120BE2}"/>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4116395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4E207A-B33D-ADDA-B1DD-7FAE5B3832B7}"/>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3" name="Footer Placeholder 2">
            <a:extLst>
              <a:ext uri="{FF2B5EF4-FFF2-40B4-BE49-F238E27FC236}">
                <a16:creationId xmlns:a16="http://schemas.microsoft.com/office/drawing/2014/main" id="{FAC93172-2DAE-5F6D-711E-BB76582CE0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A72DCD-7F6A-7591-3426-11CF4F9CA56D}"/>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2188830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A1E41-AAF4-FD70-0269-5EBFA8E9E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5ABE3C-8B56-EC4D-2AE0-4F844066C5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059618-F729-1087-0BB9-161E86E8B2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B2A0E5-A0B5-EB8C-8C8B-EC585F193A6C}"/>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6" name="Footer Placeholder 5">
            <a:extLst>
              <a:ext uri="{FF2B5EF4-FFF2-40B4-BE49-F238E27FC236}">
                <a16:creationId xmlns:a16="http://schemas.microsoft.com/office/drawing/2014/main" id="{8D11E1DF-00FF-8E76-A7A9-2D141C1F00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66208C-4785-549A-36C3-381731001072}"/>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114375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6AEB9-1C69-5F1F-96F2-462D683717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6FAAFC-1947-80F5-8413-E250ACD44B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DD99B9-356A-8189-2C44-5274A4B7F3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7E8402-A73A-688C-F718-2164339FCCC2}"/>
              </a:ext>
            </a:extLst>
          </p:cNvPr>
          <p:cNvSpPr>
            <a:spLocks noGrp="1"/>
          </p:cNvSpPr>
          <p:nvPr>
            <p:ph type="dt" sz="half" idx="10"/>
          </p:nvPr>
        </p:nvSpPr>
        <p:spPr/>
        <p:txBody>
          <a:bodyPr/>
          <a:lstStyle/>
          <a:p>
            <a:fld id="{DE08139B-0A69-0C49-90C1-B3524527C045}" type="datetimeFigureOut">
              <a:rPr lang="en-US" smtClean="0"/>
              <a:t>9/12/24</a:t>
            </a:fld>
            <a:endParaRPr lang="en-US"/>
          </a:p>
        </p:txBody>
      </p:sp>
      <p:sp>
        <p:nvSpPr>
          <p:cNvPr id="6" name="Footer Placeholder 5">
            <a:extLst>
              <a:ext uri="{FF2B5EF4-FFF2-40B4-BE49-F238E27FC236}">
                <a16:creationId xmlns:a16="http://schemas.microsoft.com/office/drawing/2014/main" id="{56712420-C86C-0917-CA6F-407CF7B75E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43322-AB19-1C58-1C2B-DD90894ECDF6}"/>
              </a:ext>
            </a:extLst>
          </p:cNvPr>
          <p:cNvSpPr>
            <a:spLocks noGrp="1"/>
          </p:cNvSpPr>
          <p:nvPr>
            <p:ph type="sldNum" sz="quarter" idx="12"/>
          </p:nvPr>
        </p:nvSpPr>
        <p:spPr/>
        <p:txBody>
          <a:bodyPr/>
          <a:lstStyle/>
          <a:p>
            <a:fld id="{11221840-A52F-2B4A-A625-3982669A51CC}" type="slidenum">
              <a:rPr lang="en-US" smtClean="0"/>
              <a:t>‹#›</a:t>
            </a:fld>
            <a:endParaRPr lang="en-US"/>
          </a:p>
        </p:txBody>
      </p:sp>
    </p:spTree>
    <p:extLst>
      <p:ext uri="{BB962C8B-B14F-4D97-AF65-F5344CB8AC3E}">
        <p14:creationId xmlns:p14="http://schemas.microsoft.com/office/powerpoint/2010/main" val="336802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DAC611-7BF8-191C-3AC5-0B4B42690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7AE01A-DDFD-6EB3-D641-C91DBD09CE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BA308A-5A4A-1F42-046D-B8E82FC3E8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08139B-0A69-0C49-90C1-B3524527C045}" type="datetimeFigureOut">
              <a:rPr lang="en-US" smtClean="0"/>
              <a:t>9/12/24</a:t>
            </a:fld>
            <a:endParaRPr lang="en-US"/>
          </a:p>
        </p:txBody>
      </p:sp>
      <p:sp>
        <p:nvSpPr>
          <p:cNvPr id="5" name="Footer Placeholder 4">
            <a:extLst>
              <a:ext uri="{FF2B5EF4-FFF2-40B4-BE49-F238E27FC236}">
                <a16:creationId xmlns:a16="http://schemas.microsoft.com/office/drawing/2014/main" id="{6FF2C179-C5C2-7272-E98E-562CF7339B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1EBF5A1-C11D-6C0C-062E-42B963D23E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1221840-A52F-2B4A-A625-3982669A51CC}" type="slidenum">
              <a:rPr lang="en-US" smtClean="0"/>
              <a:t>‹#›</a:t>
            </a:fld>
            <a:endParaRPr lang="en-US"/>
          </a:p>
        </p:txBody>
      </p:sp>
    </p:spTree>
    <p:extLst>
      <p:ext uri="{BB962C8B-B14F-4D97-AF65-F5344CB8AC3E}">
        <p14:creationId xmlns:p14="http://schemas.microsoft.com/office/powerpoint/2010/main" val="373042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9180DE06-7362-4888-AADA-7AADD57AC4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4E1EC5-72FD-35E3-BB71-702BDAE0186E}"/>
              </a:ext>
            </a:extLst>
          </p:cNvPr>
          <p:cNvSpPr>
            <a:spLocks noGrp="1"/>
          </p:cNvSpPr>
          <p:nvPr>
            <p:ph type="ctrTitle"/>
          </p:nvPr>
        </p:nvSpPr>
        <p:spPr>
          <a:xfrm>
            <a:off x="7331384" y="679730"/>
            <a:ext cx="4171994" cy="3932729"/>
          </a:xfrm>
        </p:spPr>
        <p:txBody>
          <a:bodyPr>
            <a:normAutofit/>
          </a:bodyPr>
          <a:lstStyle/>
          <a:p>
            <a:pPr algn="l"/>
            <a:br>
              <a:rPr lang="en-US" sz="3800"/>
            </a:br>
            <a:r>
              <a:rPr lang="en-US" sz="3800" b="1"/>
              <a:t>Long Term Fruitfulness:</a:t>
            </a:r>
            <a:br>
              <a:rPr lang="en-US" sz="3800"/>
            </a:br>
            <a:br>
              <a:rPr lang="en-US" sz="3800"/>
            </a:br>
            <a:r>
              <a:rPr lang="en-US" sz="3800"/>
              <a:t>The Importance of Member Care in Missions</a:t>
            </a:r>
          </a:p>
        </p:txBody>
      </p:sp>
      <p:grpSp>
        <p:nvGrpSpPr>
          <p:cNvPr id="34" name="Group 33">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2218698" y="2733627"/>
            <a:ext cx="1340409" cy="5777807"/>
            <a:chOff x="329184" y="2"/>
            <a:chExt cx="524256" cy="5777807"/>
          </a:xfrm>
        </p:grpSpPr>
        <p:cxnSp>
          <p:nvCxnSpPr>
            <p:cNvPr id="35" name="Straight Connector 34">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2"/>
              <a:ext cx="524256" cy="566677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Rectangle 37">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23" y="372533"/>
            <a:ext cx="6116779" cy="606872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Flatlay top view of citrus fruits rolling from a bag">
            <a:extLst>
              <a:ext uri="{FF2B5EF4-FFF2-40B4-BE49-F238E27FC236}">
                <a16:creationId xmlns:a16="http://schemas.microsoft.com/office/drawing/2014/main" id="{30266E5C-176C-1A9A-F5E0-A93A18BF04C0}"/>
              </a:ext>
            </a:extLst>
          </p:cNvPr>
          <p:cNvPicPr>
            <a:picLocks noChangeAspect="1"/>
          </p:cNvPicPr>
          <p:nvPr/>
        </p:nvPicPr>
        <p:blipFill>
          <a:blip r:embed="rId3"/>
          <a:srcRect l="4179" r="28868" b="-1"/>
          <a:stretch/>
        </p:blipFill>
        <p:spPr>
          <a:xfrm>
            <a:off x="942597" y="633061"/>
            <a:ext cx="5608830" cy="5591877"/>
          </a:xfrm>
          <a:prstGeom prst="rect">
            <a:avLst/>
          </a:prstGeom>
        </p:spPr>
      </p:pic>
    </p:spTree>
    <p:extLst>
      <p:ext uri="{BB962C8B-B14F-4D97-AF65-F5344CB8AC3E}">
        <p14:creationId xmlns:p14="http://schemas.microsoft.com/office/powerpoint/2010/main" val="19255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D48E86-CDBA-E830-F376-972CFE157BFA}"/>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rPr>
              <a:t>Contributing Factors that lead to departure from the field:</a:t>
            </a:r>
          </a:p>
        </p:txBody>
      </p:sp>
      <p:graphicFrame>
        <p:nvGraphicFramePr>
          <p:cNvPr id="5" name="Content Placeholder 2">
            <a:extLst>
              <a:ext uri="{FF2B5EF4-FFF2-40B4-BE49-F238E27FC236}">
                <a16:creationId xmlns:a16="http://schemas.microsoft.com/office/drawing/2014/main" id="{3555E4EC-F1BD-4F30-433D-555F905EE660}"/>
              </a:ext>
            </a:extLst>
          </p:cNvPr>
          <p:cNvGraphicFramePr>
            <a:graphicFrameLocks noGrp="1"/>
          </p:cNvGraphicFramePr>
          <p:nvPr>
            <p:ph idx="1"/>
            <p:extLst>
              <p:ext uri="{D42A27DB-BD31-4B8C-83A1-F6EECF244321}">
                <p14:modId xmlns:p14="http://schemas.microsoft.com/office/powerpoint/2010/main" val="1829922019"/>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0569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9C6D3-1F35-09B1-15A2-E91BEBEEF13F}"/>
              </a:ext>
            </a:extLst>
          </p:cNvPr>
          <p:cNvSpPr>
            <a:spLocks noGrp="1"/>
          </p:cNvSpPr>
          <p:nvPr>
            <p:ph type="title"/>
          </p:nvPr>
        </p:nvSpPr>
        <p:spPr>
          <a:xfrm>
            <a:off x="504967" y="675564"/>
            <a:ext cx="3609833" cy="5204085"/>
          </a:xfrm>
        </p:spPr>
        <p:txBody>
          <a:bodyPr>
            <a:normAutofit/>
          </a:bodyPr>
          <a:lstStyle/>
          <a:p>
            <a:r>
              <a:rPr lang="en-US" dirty="0"/>
              <a:t>Self Care Keys</a:t>
            </a:r>
          </a:p>
        </p:txBody>
      </p:sp>
      <p:cxnSp>
        <p:nvCxnSpPr>
          <p:cNvPr id="17" name="Straight Connector 1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154D5962-8146-1319-851B-BA465C447040}"/>
              </a:ext>
            </a:extLst>
          </p:cNvPr>
          <p:cNvGraphicFramePr>
            <a:graphicFrameLocks noGrp="1"/>
          </p:cNvGraphicFramePr>
          <p:nvPr>
            <p:ph idx="1"/>
            <p:extLst>
              <p:ext uri="{D42A27DB-BD31-4B8C-83A1-F6EECF244321}">
                <p14:modId xmlns:p14="http://schemas.microsoft.com/office/powerpoint/2010/main" val="544351668"/>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8553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435CFCB-CBB0-D956-036B-247FAF428EED}"/>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C682E6B9-3089-0EF2-BFAB-9FA1C79280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793572DC-BC1E-033F-90BF-D828B42417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29C65E-3E3A-0D65-7B50-B7A0FFE66C22}"/>
              </a:ext>
            </a:extLst>
          </p:cNvPr>
          <p:cNvSpPr>
            <a:spLocks noGrp="1"/>
          </p:cNvSpPr>
          <p:nvPr>
            <p:ph type="title"/>
          </p:nvPr>
        </p:nvSpPr>
        <p:spPr>
          <a:xfrm>
            <a:off x="0" y="1153572"/>
            <a:ext cx="3887234" cy="4461163"/>
          </a:xfrm>
        </p:spPr>
        <p:txBody>
          <a:bodyPr>
            <a:normAutofit/>
          </a:bodyPr>
          <a:lstStyle/>
          <a:p>
            <a:r>
              <a:rPr lang="en-US" sz="4100" dirty="0">
                <a:solidFill>
                  <a:srgbClr val="FFFFFF"/>
                </a:solidFill>
              </a:rPr>
              <a:t>Roles &amp; Responsibilities:</a:t>
            </a:r>
          </a:p>
        </p:txBody>
      </p:sp>
      <p:sp>
        <p:nvSpPr>
          <p:cNvPr id="18" name="Arc 17">
            <a:extLst>
              <a:ext uri="{FF2B5EF4-FFF2-40B4-BE49-F238E27FC236}">
                <a16:creationId xmlns:a16="http://schemas.microsoft.com/office/drawing/2014/main" id="{4D332BBA-71E4-D8B5-ABA0-0282BA72D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F86E689-D6BA-652B-96A6-27A377E54CF2}"/>
              </a:ext>
            </a:extLst>
          </p:cNvPr>
          <p:cNvSpPr>
            <a:spLocks noGrp="1"/>
          </p:cNvSpPr>
          <p:nvPr>
            <p:ph idx="1"/>
          </p:nvPr>
        </p:nvSpPr>
        <p:spPr>
          <a:xfrm>
            <a:off x="4447308" y="591344"/>
            <a:ext cx="6906491" cy="5585619"/>
          </a:xfrm>
        </p:spPr>
        <p:txBody>
          <a:bodyPr anchor="ctr">
            <a:normAutofit/>
          </a:bodyPr>
          <a:lstStyle/>
          <a:p>
            <a:r>
              <a:rPr lang="en-US" dirty="0"/>
              <a:t>You are a follower of Jesus first – ministry is what you do not who you are! </a:t>
            </a:r>
          </a:p>
          <a:p>
            <a:r>
              <a:rPr lang="en-US" dirty="0"/>
              <a:t>Next, you are a husband or wife</a:t>
            </a:r>
          </a:p>
          <a:p>
            <a:r>
              <a:rPr lang="en-US" dirty="0"/>
              <a:t>Parent </a:t>
            </a:r>
          </a:p>
          <a:p>
            <a:r>
              <a:rPr lang="en-US" dirty="0"/>
              <a:t>You have a calling and assignment. Calling remains but assignments can change.</a:t>
            </a:r>
          </a:p>
          <a:p>
            <a:endParaRPr lang="en-US" dirty="0"/>
          </a:p>
        </p:txBody>
      </p:sp>
    </p:spTree>
    <p:extLst>
      <p:ext uri="{BB962C8B-B14F-4D97-AF65-F5344CB8AC3E}">
        <p14:creationId xmlns:p14="http://schemas.microsoft.com/office/powerpoint/2010/main" val="278267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2" name="Freeform: Shape 21">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67103B2-1E4E-AD5D-2C67-F0DF225B2765}"/>
              </a:ext>
            </a:extLst>
          </p:cNvPr>
          <p:cNvSpPr>
            <a:spLocks noGrp="1"/>
          </p:cNvSpPr>
          <p:nvPr>
            <p:ph type="title"/>
          </p:nvPr>
        </p:nvSpPr>
        <p:spPr>
          <a:xfrm>
            <a:off x="2555631" y="1441938"/>
            <a:ext cx="7080738" cy="3974124"/>
          </a:xfrm>
        </p:spPr>
        <p:txBody>
          <a:bodyPr vert="horz" lIns="91440" tIns="45720" rIns="91440" bIns="45720" rtlCol="0">
            <a:normAutofit/>
          </a:bodyPr>
          <a:lstStyle/>
          <a:p>
            <a:pPr algn="ctr"/>
            <a:r>
              <a:rPr lang="en-US" sz="5000" dirty="0">
                <a:solidFill>
                  <a:schemeClr val="bg1">
                    <a:lumMod val="95000"/>
                    <a:lumOff val="5000"/>
                  </a:schemeClr>
                </a:solidFill>
              </a:rPr>
              <a:t>“I have never been happier in my life. Aiden loved Jesus Christ, but Leonard loved me.”</a:t>
            </a:r>
            <a:br>
              <a:rPr lang="en-US" sz="5000" dirty="0">
                <a:solidFill>
                  <a:schemeClr val="bg1">
                    <a:lumMod val="95000"/>
                    <a:lumOff val="5000"/>
                  </a:schemeClr>
                </a:solidFill>
              </a:rPr>
            </a:br>
            <a:r>
              <a:rPr lang="en-US" sz="5000" dirty="0">
                <a:solidFill>
                  <a:schemeClr val="bg1">
                    <a:lumMod val="95000"/>
                    <a:lumOff val="5000"/>
                  </a:schemeClr>
                </a:solidFill>
              </a:rPr>
              <a:t>-Ada Tozer</a:t>
            </a:r>
            <a:endParaRPr lang="en-US" sz="5000" kern="1200" dirty="0">
              <a:solidFill>
                <a:schemeClr val="bg1">
                  <a:lumMod val="95000"/>
                  <a:lumOff val="5000"/>
                </a:schemeClr>
              </a:solidFill>
              <a:latin typeface="+mj-lt"/>
              <a:ea typeface="+mj-ea"/>
              <a:cs typeface="+mj-cs"/>
            </a:endParaRPr>
          </a:p>
        </p:txBody>
      </p:sp>
    </p:spTree>
    <p:extLst>
      <p:ext uri="{BB962C8B-B14F-4D97-AF65-F5344CB8AC3E}">
        <p14:creationId xmlns:p14="http://schemas.microsoft.com/office/powerpoint/2010/main" val="46077195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89AA9AC-F3F5-DF79-6B6A-185C27A03A2D}"/>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A35C979-0D7A-B05C-BB88-59E4012FC7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4354F230-A8AE-2ACF-A633-E828CCD22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5FB354-358A-C5F5-8F20-8A83DCF2A3C5}"/>
              </a:ext>
            </a:extLst>
          </p:cNvPr>
          <p:cNvSpPr>
            <a:spLocks noGrp="1"/>
          </p:cNvSpPr>
          <p:nvPr>
            <p:ph type="title"/>
          </p:nvPr>
        </p:nvSpPr>
        <p:spPr>
          <a:xfrm>
            <a:off x="0" y="1153572"/>
            <a:ext cx="3887234" cy="4461163"/>
          </a:xfrm>
        </p:spPr>
        <p:txBody>
          <a:bodyPr>
            <a:normAutofit/>
          </a:bodyPr>
          <a:lstStyle/>
          <a:p>
            <a:r>
              <a:rPr lang="en-US" sz="4100" dirty="0">
                <a:solidFill>
                  <a:srgbClr val="FFFFFF"/>
                </a:solidFill>
              </a:rPr>
              <a:t>Considerations:</a:t>
            </a:r>
          </a:p>
        </p:txBody>
      </p:sp>
      <p:sp>
        <p:nvSpPr>
          <p:cNvPr id="18" name="Arc 17">
            <a:extLst>
              <a:ext uri="{FF2B5EF4-FFF2-40B4-BE49-F238E27FC236}">
                <a16:creationId xmlns:a16="http://schemas.microsoft.com/office/drawing/2014/main" id="{29E5E734-968D-649D-9D1F-44A996CC32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3EE7C4A-0413-CFA2-68CC-64546C6999AE}"/>
              </a:ext>
            </a:extLst>
          </p:cNvPr>
          <p:cNvSpPr>
            <a:spLocks noGrp="1"/>
          </p:cNvSpPr>
          <p:nvPr>
            <p:ph idx="1"/>
          </p:nvPr>
        </p:nvSpPr>
        <p:spPr>
          <a:xfrm>
            <a:off x="4447308" y="591344"/>
            <a:ext cx="6906491" cy="5585619"/>
          </a:xfrm>
        </p:spPr>
        <p:txBody>
          <a:bodyPr anchor="ctr">
            <a:normAutofit/>
          </a:bodyPr>
          <a:lstStyle/>
          <a:p>
            <a:r>
              <a:rPr lang="en-US" dirty="0"/>
              <a:t>How will we re-patriate in times of crisis? </a:t>
            </a:r>
          </a:p>
          <a:p>
            <a:r>
              <a:rPr lang="en-US" dirty="0"/>
              <a:t>If deaths or sickness occurs in a family what is possible?</a:t>
            </a:r>
          </a:p>
          <a:p>
            <a:r>
              <a:rPr lang="en-US" dirty="0"/>
              <a:t>How will you recognize special days, milestones and transitions?</a:t>
            </a:r>
          </a:p>
          <a:p>
            <a:r>
              <a:rPr lang="en-US" dirty="0"/>
              <a:t>Are field visits possible and who will do them?</a:t>
            </a:r>
          </a:p>
          <a:p>
            <a:r>
              <a:rPr lang="en-US" dirty="0"/>
              <a:t>Are trainings and retreats possible?</a:t>
            </a:r>
          </a:p>
          <a:p>
            <a:r>
              <a:rPr lang="en-US" dirty="0"/>
              <a:t>Monthly, Quarterly connections</a:t>
            </a:r>
          </a:p>
          <a:p>
            <a:r>
              <a:rPr lang="en-US" dirty="0"/>
              <a:t>Support for schooling</a:t>
            </a:r>
          </a:p>
          <a:p>
            <a:endParaRPr lang="en-US" dirty="0"/>
          </a:p>
        </p:txBody>
      </p:sp>
    </p:spTree>
    <p:extLst>
      <p:ext uri="{BB962C8B-B14F-4D97-AF65-F5344CB8AC3E}">
        <p14:creationId xmlns:p14="http://schemas.microsoft.com/office/powerpoint/2010/main" val="321148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5400000">
            <a:off x="8208750" y="-771090"/>
            <a:ext cx="4741836" cy="4741836"/>
            <a:chOff x="0" y="0"/>
            <a:chExt cx="9483672" cy="9483672"/>
          </a:xfrm>
        </p:grpSpPr>
        <p:grpSp>
          <p:nvGrpSpPr>
            <p:cNvPr id="3" name="Group 3"/>
            <p:cNvGrpSpPr>
              <a:grpSpLocks noChangeAspect="1"/>
            </p:cNvGrpSpPr>
            <p:nvPr/>
          </p:nvGrpSpPr>
          <p:grpSpPr>
            <a:xfrm>
              <a:off x="0" y="0"/>
              <a:ext cx="9483672" cy="9483672"/>
              <a:chOff x="0" y="0"/>
              <a:chExt cx="2540000" cy="2540000"/>
            </a:xfrm>
          </p:grpSpPr>
          <p:sp>
            <p:nvSpPr>
              <p:cNvPr id="4" name="Freeform 4"/>
              <p:cNvSpPr/>
              <p:nvPr/>
            </p:nvSpPr>
            <p:spPr>
              <a:xfrm>
                <a:off x="-62725" y="-2035"/>
                <a:ext cx="2665449" cy="2544070"/>
              </a:xfrm>
              <a:custGeom>
                <a:avLst/>
                <a:gdLst/>
                <a:ahLst/>
                <a:cxnLst/>
                <a:rect l="l" t="t" r="r" b="b"/>
                <a:pathLst>
                  <a:path w="2665449" h="2544070">
                    <a:moveTo>
                      <a:pt x="1332725" y="2035"/>
                    </a:moveTo>
                    <a:cubicBezTo>
                      <a:pt x="1787805" y="0"/>
                      <a:pt x="2209190" y="241614"/>
                      <a:pt x="2437320" y="635390"/>
                    </a:cubicBezTo>
                    <a:cubicBezTo>
                      <a:pt x="2665450" y="1029165"/>
                      <a:pt x="2665450" y="1514905"/>
                      <a:pt x="2437320" y="1908680"/>
                    </a:cubicBezTo>
                    <a:cubicBezTo>
                      <a:pt x="2209190" y="2302456"/>
                      <a:pt x="1787805" y="2544070"/>
                      <a:pt x="1332725" y="2542035"/>
                    </a:cubicBezTo>
                    <a:cubicBezTo>
                      <a:pt x="877645" y="2544070"/>
                      <a:pt x="456260" y="2302456"/>
                      <a:pt x="228130" y="1908680"/>
                    </a:cubicBezTo>
                    <a:cubicBezTo>
                      <a:pt x="0" y="1514905"/>
                      <a:pt x="0" y="1029165"/>
                      <a:pt x="228130" y="635390"/>
                    </a:cubicBezTo>
                    <a:cubicBezTo>
                      <a:pt x="456260" y="241614"/>
                      <a:pt x="877645" y="0"/>
                      <a:pt x="1332725" y="2035"/>
                    </a:cubicBezTo>
                    <a:lnTo>
                      <a:pt x="1332725" y="510035"/>
                    </a:lnTo>
                    <a:cubicBezTo>
                      <a:pt x="1059677" y="508814"/>
                      <a:pt x="806846" y="653783"/>
                      <a:pt x="669968" y="890048"/>
                    </a:cubicBezTo>
                    <a:cubicBezTo>
                      <a:pt x="533090" y="1126313"/>
                      <a:pt x="533090" y="1417757"/>
                      <a:pt x="669968" y="1654022"/>
                    </a:cubicBezTo>
                    <a:cubicBezTo>
                      <a:pt x="806846" y="1890287"/>
                      <a:pt x="1059677" y="2035256"/>
                      <a:pt x="1332725" y="2034035"/>
                    </a:cubicBezTo>
                    <a:cubicBezTo>
                      <a:pt x="1605773" y="2035256"/>
                      <a:pt x="1858604" y="1890287"/>
                      <a:pt x="1995482" y="1654022"/>
                    </a:cubicBezTo>
                    <a:cubicBezTo>
                      <a:pt x="2132360" y="1417757"/>
                      <a:pt x="2132360" y="1126313"/>
                      <a:pt x="1995482" y="890048"/>
                    </a:cubicBezTo>
                    <a:cubicBezTo>
                      <a:pt x="1858604" y="653783"/>
                      <a:pt x="1605773" y="508814"/>
                      <a:pt x="1332725" y="510035"/>
                    </a:cubicBezTo>
                    <a:close/>
                  </a:path>
                </a:pathLst>
              </a:custGeom>
              <a:solidFill>
                <a:srgbClr val="55BDFF"/>
              </a:solidFill>
            </p:spPr>
            <p:txBody>
              <a:bodyPr/>
              <a:lstStyle/>
              <a:p>
                <a:endParaRPr lang="en-US" sz="1200"/>
              </a:p>
            </p:txBody>
          </p:sp>
          <p:sp>
            <p:nvSpPr>
              <p:cNvPr id="5" name="Freeform 5"/>
              <p:cNvSpPr/>
              <p:nvPr/>
            </p:nvSpPr>
            <p:spPr>
              <a:xfrm>
                <a:off x="-31264" y="0"/>
                <a:ext cx="2582003" cy="2561161"/>
              </a:xfrm>
              <a:custGeom>
                <a:avLst/>
                <a:gdLst/>
                <a:ahLst/>
                <a:cxnLst/>
                <a:rect l="l" t="t" r="r" b="b"/>
                <a:pathLst>
                  <a:path w="2582003" h="2561161">
                    <a:moveTo>
                      <a:pt x="1301264" y="0"/>
                    </a:moveTo>
                    <a:cubicBezTo>
                      <a:pt x="1994888" y="0"/>
                      <a:pt x="2560212" y="556514"/>
                      <a:pt x="2571107" y="1250052"/>
                    </a:cubicBezTo>
                    <a:cubicBezTo>
                      <a:pt x="2582002" y="1943590"/>
                      <a:pt x="2034437" y="2517586"/>
                      <a:pt x="1341156" y="2539373"/>
                    </a:cubicBezTo>
                    <a:cubicBezTo>
                      <a:pt x="647874" y="2561161"/>
                      <a:pt x="65348" y="2022679"/>
                      <a:pt x="32674" y="1329825"/>
                    </a:cubicBezTo>
                    <a:cubicBezTo>
                      <a:pt x="0" y="636972"/>
                      <a:pt x="529265" y="46059"/>
                      <a:pt x="1221520" y="2506"/>
                    </a:cubicBezTo>
                    <a:lnTo>
                      <a:pt x="1253418" y="509504"/>
                    </a:lnTo>
                    <a:cubicBezTo>
                      <a:pt x="838065" y="535635"/>
                      <a:pt x="520505" y="890183"/>
                      <a:pt x="540110" y="1305895"/>
                    </a:cubicBezTo>
                    <a:cubicBezTo>
                      <a:pt x="559715" y="1721607"/>
                      <a:pt x="909230" y="2044696"/>
                      <a:pt x="1325199" y="2031624"/>
                    </a:cubicBezTo>
                    <a:cubicBezTo>
                      <a:pt x="1741168" y="2018552"/>
                      <a:pt x="2069707" y="1674154"/>
                      <a:pt x="2063170" y="1258031"/>
                    </a:cubicBezTo>
                    <a:cubicBezTo>
                      <a:pt x="2056633" y="841908"/>
                      <a:pt x="1717438" y="508000"/>
                      <a:pt x="1301264" y="508000"/>
                    </a:cubicBezTo>
                    <a:close/>
                  </a:path>
                </a:pathLst>
              </a:custGeom>
              <a:solidFill>
                <a:srgbClr val="303030"/>
              </a:solidFill>
            </p:spPr>
            <p:txBody>
              <a:bodyPr/>
              <a:lstStyle/>
              <a:p>
                <a:endParaRPr lang="en-US" sz="1200" dirty="0"/>
              </a:p>
            </p:txBody>
          </p:sp>
        </p:grpSp>
      </p:grpSp>
      <p:pic>
        <p:nvPicPr>
          <p:cNvPr id="6" name="Picture 6"/>
          <p:cNvPicPr>
            <a:picLocks noChangeAspect="1"/>
          </p:cNvPicPr>
          <p:nvPr/>
        </p:nvPicPr>
        <p:blipFill>
          <a:blip r:embed="rId3"/>
          <a:srcRect r="420"/>
          <a:stretch>
            <a:fillRect/>
          </a:stretch>
        </p:blipFill>
        <p:spPr>
          <a:xfrm>
            <a:off x="-871878" y="552252"/>
            <a:ext cx="8410661" cy="6836990"/>
          </a:xfrm>
          <a:prstGeom prst="rect">
            <a:avLst/>
          </a:prstGeom>
        </p:spPr>
      </p:pic>
      <p:sp>
        <p:nvSpPr>
          <p:cNvPr id="7" name="TextBox 7"/>
          <p:cNvSpPr txBox="1"/>
          <p:nvPr/>
        </p:nvSpPr>
        <p:spPr>
          <a:xfrm>
            <a:off x="8587248" y="1245469"/>
            <a:ext cx="2491629" cy="325730"/>
          </a:xfrm>
          <a:prstGeom prst="rect">
            <a:avLst/>
          </a:prstGeom>
        </p:spPr>
        <p:txBody>
          <a:bodyPr lIns="0" tIns="0" rIns="0" bIns="0" rtlCol="0" anchor="t">
            <a:spAutoFit/>
          </a:bodyPr>
          <a:lstStyle/>
          <a:p>
            <a:pPr algn="r">
              <a:lnSpc>
                <a:spcPts val="2732"/>
              </a:lnSpc>
            </a:pPr>
            <a:r>
              <a:rPr lang="en-US" sz="1951">
                <a:solidFill>
                  <a:srgbClr val="545454"/>
                </a:solidFill>
                <a:latin typeface="Glacial Indifference Bold"/>
              </a:rPr>
              <a:t>Unreached</a:t>
            </a:r>
          </a:p>
        </p:txBody>
      </p:sp>
      <p:sp>
        <p:nvSpPr>
          <p:cNvPr id="8" name="TextBox 8"/>
          <p:cNvSpPr txBox="1"/>
          <p:nvPr/>
        </p:nvSpPr>
        <p:spPr>
          <a:xfrm>
            <a:off x="8463824" y="653467"/>
            <a:ext cx="2738476" cy="769763"/>
          </a:xfrm>
          <a:prstGeom prst="rect">
            <a:avLst/>
          </a:prstGeom>
        </p:spPr>
        <p:txBody>
          <a:bodyPr lIns="0" tIns="0" rIns="0" bIns="0" rtlCol="0" anchor="t">
            <a:spAutoFit/>
          </a:bodyPr>
          <a:lstStyle/>
          <a:p>
            <a:pPr algn="r">
              <a:lnSpc>
                <a:spcPts val="6376"/>
              </a:lnSpc>
            </a:pPr>
            <a:r>
              <a:rPr lang="en-US" sz="4554" dirty="0">
                <a:solidFill>
                  <a:srgbClr val="4EA2D6"/>
                </a:solidFill>
                <a:latin typeface="Glacial Indifference Bold"/>
              </a:rPr>
              <a:t>99%</a:t>
            </a:r>
          </a:p>
        </p:txBody>
      </p:sp>
      <p:sp>
        <p:nvSpPr>
          <p:cNvPr id="9" name="TextBox 9"/>
          <p:cNvSpPr txBox="1"/>
          <p:nvPr/>
        </p:nvSpPr>
        <p:spPr>
          <a:xfrm>
            <a:off x="8587248" y="2084126"/>
            <a:ext cx="2491629" cy="325730"/>
          </a:xfrm>
          <a:prstGeom prst="rect">
            <a:avLst/>
          </a:prstGeom>
        </p:spPr>
        <p:txBody>
          <a:bodyPr lIns="0" tIns="0" rIns="0" bIns="0" rtlCol="0" anchor="t">
            <a:spAutoFit/>
          </a:bodyPr>
          <a:lstStyle/>
          <a:p>
            <a:pPr algn="r">
              <a:lnSpc>
                <a:spcPts val="2732"/>
              </a:lnSpc>
            </a:pPr>
            <a:r>
              <a:rPr lang="en-US" sz="1951">
                <a:solidFill>
                  <a:srgbClr val="545454"/>
                </a:solidFill>
                <a:latin typeface="Glacial Indifference Bold"/>
              </a:rPr>
              <a:t>Reached</a:t>
            </a:r>
          </a:p>
        </p:txBody>
      </p:sp>
      <p:sp>
        <p:nvSpPr>
          <p:cNvPr id="10" name="TextBox 10"/>
          <p:cNvSpPr txBox="1"/>
          <p:nvPr/>
        </p:nvSpPr>
        <p:spPr>
          <a:xfrm>
            <a:off x="8348005" y="1492124"/>
            <a:ext cx="2738476" cy="769763"/>
          </a:xfrm>
          <a:prstGeom prst="rect">
            <a:avLst/>
          </a:prstGeom>
        </p:spPr>
        <p:txBody>
          <a:bodyPr lIns="0" tIns="0" rIns="0" bIns="0" rtlCol="0" anchor="t">
            <a:spAutoFit/>
          </a:bodyPr>
          <a:lstStyle/>
          <a:p>
            <a:pPr algn="r">
              <a:lnSpc>
                <a:spcPts val="6376"/>
              </a:lnSpc>
            </a:pPr>
            <a:r>
              <a:rPr lang="en-US" sz="4554">
                <a:solidFill>
                  <a:srgbClr val="55BDFF"/>
                </a:solidFill>
                <a:latin typeface="Glacial Indifference Bold"/>
              </a:rPr>
              <a:t>1%</a:t>
            </a:r>
          </a:p>
        </p:txBody>
      </p:sp>
      <p:sp>
        <p:nvSpPr>
          <p:cNvPr id="12" name="TextBox 12"/>
          <p:cNvSpPr txBox="1"/>
          <p:nvPr/>
        </p:nvSpPr>
        <p:spPr>
          <a:xfrm>
            <a:off x="7470233" y="5106285"/>
            <a:ext cx="4210844" cy="530658"/>
          </a:xfrm>
          <a:prstGeom prst="rect">
            <a:avLst/>
          </a:prstGeom>
        </p:spPr>
        <p:txBody>
          <a:bodyPr lIns="0" tIns="0" rIns="0" bIns="0" rtlCol="0" anchor="t">
            <a:spAutoFit/>
          </a:bodyPr>
          <a:lstStyle/>
          <a:p>
            <a:pPr algn="ctr">
              <a:lnSpc>
                <a:spcPts val="4444"/>
              </a:lnSpc>
            </a:pPr>
            <a:r>
              <a:rPr lang="en-US" sz="3174" dirty="0">
                <a:solidFill>
                  <a:srgbClr val="000000"/>
                </a:solidFill>
                <a:latin typeface="Glacial Indifference Bold"/>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3" name="Rectangle 12">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123560-664B-D069-1E76-ED3F735A2E7D}"/>
              </a:ext>
            </a:extLst>
          </p:cNvPr>
          <p:cNvSpPr>
            <a:spLocks noGrp="1"/>
          </p:cNvSpPr>
          <p:nvPr>
            <p:ph type="title"/>
          </p:nvPr>
        </p:nvSpPr>
        <p:spPr>
          <a:xfrm>
            <a:off x="1153618" y="1239927"/>
            <a:ext cx="4008586" cy="4680583"/>
          </a:xfrm>
        </p:spPr>
        <p:txBody>
          <a:bodyPr anchor="ctr">
            <a:normAutofit/>
          </a:bodyPr>
          <a:lstStyle/>
          <a:p>
            <a:r>
              <a:rPr lang="en-US" sz="5200" dirty="0"/>
              <a:t>Matthew 13:24-27</a:t>
            </a:r>
          </a:p>
        </p:txBody>
      </p:sp>
      <p:sp>
        <p:nvSpPr>
          <p:cNvPr id="3" name="Content Placeholder 2">
            <a:extLst>
              <a:ext uri="{FF2B5EF4-FFF2-40B4-BE49-F238E27FC236}">
                <a16:creationId xmlns:a16="http://schemas.microsoft.com/office/drawing/2014/main" id="{E63A9313-51B7-3458-E33B-4C77C8E28AA5}"/>
              </a:ext>
            </a:extLst>
          </p:cNvPr>
          <p:cNvSpPr>
            <a:spLocks noGrp="1"/>
          </p:cNvSpPr>
          <p:nvPr>
            <p:ph idx="1"/>
          </p:nvPr>
        </p:nvSpPr>
        <p:spPr>
          <a:xfrm>
            <a:off x="4328160" y="1239927"/>
            <a:ext cx="6935587" cy="4680583"/>
          </a:xfrm>
        </p:spPr>
        <p:txBody>
          <a:bodyPr anchor="ctr">
            <a:noAutofit/>
          </a:bodyPr>
          <a:lstStyle/>
          <a:p>
            <a:pPr marL="0" indent="0">
              <a:buNone/>
            </a:pPr>
            <a:r>
              <a:rPr lang="en-US" dirty="0"/>
              <a:t>The Kingdom of heaven may be compared to a man who sowed good seed in his field, but while his men were sleeping, his enemy came and sowed weeds among the wheat and went away. So when the plants came up and bore grain, then the weeds appeared also. And the servants of the master of the house came and said to him, “Master, did you not sow good seed in your field? How then does it have weeds? </a:t>
            </a:r>
          </a:p>
        </p:txBody>
      </p:sp>
    </p:spTree>
    <p:extLst>
      <p:ext uri="{BB962C8B-B14F-4D97-AF65-F5344CB8AC3E}">
        <p14:creationId xmlns:p14="http://schemas.microsoft.com/office/powerpoint/2010/main" val="183015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5DC03E1-A510-2959-D2CD-E1D0D69F75CB}"/>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1247BC-9EE5-DBAA-0D54-1555BECE4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A5C217C-EB70-9695-8616-7D6B88C289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3" name="Rectangle 12">
              <a:extLst>
                <a:ext uri="{FF2B5EF4-FFF2-40B4-BE49-F238E27FC236}">
                  <a16:creationId xmlns:a16="http://schemas.microsoft.com/office/drawing/2014/main" id="{CAB6FEDD-57C6-4245-8B2E-30A91F08FC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B8C4306A-105B-7582-ED32-B3DF8D37F2F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DE8D61DC-8CAF-6546-1A8C-99ECF8BF5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CA7FBD9-384C-56BA-505E-DC053E64E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30D0B8-0F6D-F313-E064-0BDFF4B7108B}"/>
              </a:ext>
            </a:extLst>
          </p:cNvPr>
          <p:cNvSpPr>
            <a:spLocks noGrp="1"/>
          </p:cNvSpPr>
          <p:nvPr>
            <p:ph type="title"/>
          </p:nvPr>
        </p:nvSpPr>
        <p:spPr>
          <a:xfrm>
            <a:off x="1153618" y="1239927"/>
            <a:ext cx="4008586" cy="4680583"/>
          </a:xfrm>
        </p:spPr>
        <p:txBody>
          <a:bodyPr anchor="ctr">
            <a:normAutofit/>
          </a:bodyPr>
          <a:lstStyle/>
          <a:p>
            <a:r>
              <a:rPr lang="en-US" sz="5200" dirty="0"/>
              <a:t>Matthew 13:28-30</a:t>
            </a:r>
          </a:p>
        </p:txBody>
      </p:sp>
      <p:sp>
        <p:nvSpPr>
          <p:cNvPr id="3" name="Content Placeholder 2">
            <a:extLst>
              <a:ext uri="{FF2B5EF4-FFF2-40B4-BE49-F238E27FC236}">
                <a16:creationId xmlns:a16="http://schemas.microsoft.com/office/drawing/2014/main" id="{2BF72B37-1FA8-E7C1-BE9F-30B607F6D769}"/>
              </a:ext>
            </a:extLst>
          </p:cNvPr>
          <p:cNvSpPr>
            <a:spLocks noGrp="1"/>
          </p:cNvSpPr>
          <p:nvPr>
            <p:ph idx="1"/>
          </p:nvPr>
        </p:nvSpPr>
        <p:spPr>
          <a:xfrm>
            <a:off x="4328160" y="1239927"/>
            <a:ext cx="6935587" cy="4680583"/>
          </a:xfrm>
        </p:spPr>
        <p:txBody>
          <a:bodyPr anchor="ctr">
            <a:noAutofit/>
          </a:bodyPr>
          <a:lstStyle/>
          <a:p>
            <a:pPr marL="0" indent="0">
              <a:buNone/>
            </a:pPr>
            <a:r>
              <a:rPr lang="en-US" sz="2800" dirty="0"/>
              <a:t>He said to them, ‘An enemy has done this.’ So the servants said to him, ’Then do you want us to go and gather them?’ But he said, ‘No, lest in gathering the weeds you root up the wheat along with them. Let both grow together until the harvest, and at harvest time I will tell the reapers, “Gather the weeds first and bind them in bundles to be burned, but gather the wheat into my barn.”’”</a:t>
            </a:r>
          </a:p>
          <a:p>
            <a:pPr marL="0" indent="0">
              <a:buNone/>
            </a:pPr>
            <a:endParaRPr lang="en-US" dirty="0"/>
          </a:p>
        </p:txBody>
      </p:sp>
    </p:spTree>
    <p:extLst>
      <p:ext uri="{BB962C8B-B14F-4D97-AF65-F5344CB8AC3E}">
        <p14:creationId xmlns:p14="http://schemas.microsoft.com/office/powerpoint/2010/main" val="2446233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6A824-5BD9-2116-04A5-9574DD54F7CA}"/>
              </a:ext>
            </a:extLst>
          </p:cNvPr>
          <p:cNvSpPr>
            <a:spLocks noGrp="1"/>
          </p:cNvSpPr>
          <p:nvPr>
            <p:ph type="title"/>
          </p:nvPr>
        </p:nvSpPr>
        <p:spPr>
          <a:xfrm>
            <a:off x="5755598" y="1138036"/>
            <a:ext cx="5598202" cy="1402470"/>
          </a:xfrm>
        </p:spPr>
        <p:txBody>
          <a:bodyPr anchor="t">
            <a:normAutofit/>
          </a:bodyPr>
          <a:lstStyle/>
          <a:p>
            <a:r>
              <a:rPr lang="en-US" sz="2200" dirty="0"/>
              <a:t>Biblical Foundation:</a:t>
            </a:r>
            <a:br>
              <a:rPr lang="en-US" sz="2200" dirty="0"/>
            </a:br>
            <a:br>
              <a:rPr lang="en-US" sz="2200" dirty="0"/>
            </a:br>
            <a:r>
              <a:rPr lang="en-US" sz="2200" dirty="0"/>
              <a:t>Matthew</a:t>
            </a:r>
            <a:br>
              <a:rPr lang="en-US" sz="2200" dirty="0"/>
            </a:br>
            <a:r>
              <a:rPr lang="en-US" sz="2200" dirty="0"/>
              <a:t>13:24-30; 36-43</a:t>
            </a:r>
          </a:p>
        </p:txBody>
      </p:sp>
      <p:pic>
        <p:nvPicPr>
          <p:cNvPr id="35" name="Picture 34" descr="Plants in a field">
            <a:extLst>
              <a:ext uri="{FF2B5EF4-FFF2-40B4-BE49-F238E27FC236}">
                <a16:creationId xmlns:a16="http://schemas.microsoft.com/office/drawing/2014/main" id="{3C8EEF03-612C-85AD-5205-6BB5C218CD0A}"/>
              </a:ext>
            </a:extLst>
          </p:cNvPr>
          <p:cNvPicPr>
            <a:picLocks noChangeAspect="1"/>
          </p:cNvPicPr>
          <p:nvPr/>
        </p:nvPicPr>
        <p:blipFill>
          <a:blip r:embed="rId2"/>
          <a:srcRect l="20580" r="26761" b="-2"/>
          <a:stretch/>
        </p:blipFill>
        <p:spPr>
          <a:xfrm>
            <a:off x="771232" y="768626"/>
            <a:ext cx="4307219" cy="5459894"/>
          </a:xfrm>
          <a:prstGeom prst="rect">
            <a:avLst/>
          </a:prstGeom>
        </p:spPr>
      </p:pic>
      <p:cxnSp>
        <p:nvCxnSpPr>
          <p:cNvPr id="56" name="Straight Connector 55">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8738"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55" name="Content Placeholder 2">
            <a:extLst>
              <a:ext uri="{FF2B5EF4-FFF2-40B4-BE49-F238E27FC236}">
                <a16:creationId xmlns:a16="http://schemas.microsoft.com/office/drawing/2014/main" id="{57163A10-9A1A-33A2-D81E-2164645EDEE7}"/>
              </a:ext>
            </a:extLst>
          </p:cNvPr>
          <p:cNvSpPr>
            <a:spLocks noGrp="1"/>
          </p:cNvSpPr>
          <p:nvPr>
            <p:ph idx="1"/>
          </p:nvPr>
        </p:nvSpPr>
        <p:spPr>
          <a:xfrm>
            <a:off x="5755598" y="2551176"/>
            <a:ext cx="5444382" cy="4021074"/>
          </a:xfrm>
        </p:spPr>
        <p:txBody>
          <a:bodyPr>
            <a:noAutofit/>
          </a:bodyPr>
          <a:lstStyle/>
          <a:p>
            <a:r>
              <a:rPr lang="en-US" sz="2400" dirty="0"/>
              <a:t>The </a:t>
            </a:r>
            <a:r>
              <a:rPr lang="en-US" sz="2400" dirty="0" err="1"/>
              <a:t>sower</a:t>
            </a:r>
            <a:r>
              <a:rPr lang="en-US" sz="2400" dirty="0"/>
              <a:t> planted the wheat in the field</a:t>
            </a:r>
          </a:p>
          <a:p>
            <a:r>
              <a:rPr lang="en-US" sz="2400" dirty="0"/>
              <a:t>An enemy sowed negative seed that appeared as wheat</a:t>
            </a:r>
          </a:p>
          <a:p>
            <a:r>
              <a:rPr lang="en-US" sz="2400" dirty="0"/>
              <a:t>Let the two grow together</a:t>
            </a:r>
          </a:p>
          <a:p>
            <a:r>
              <a:rPr lang="en-US" sz="2400" dirty="0"/>
              <a:t>Our tendency is to work our way ”out of the field” and ease our suffering</a:t>
            </a:r>
          </a:p>
          <a:p>
            <a:r>
              <a:rPr lang="en-US" sz="2400" dirty="0"/>
              <a:t>Transformation of the field requires that the head of wheat die and seed fall into the ground </a:t>
            </a:r>
          </a:p>
        </p:txBody>
      </p:sp>
    </p:spTree>
    <p:extLst>
      <p:ext uri="{BB962C8B-B14F-4D97-AF65-F5344CB8AC3E}">
        <p14:creationId xmlns:p14="http://schemas.microsoft.com/office/powerpoint/2010/main" val="248200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BCAE87-4AD7-5765-F163-0CD6CFEEB0B1}"/>
              </a:ext>
            </a:extLst>
          </p:cNvPr>
          <p:cNvSpPr>
            <a:spLocks noGrp="1"/>
          </p:cNvSpPr>
          <p:nvPr>
            <p:ph type="title"/>
          </p:nvPr>
        </p:nvSpPr>
        <p:spPr>
          <a:xfrm>
            <a:off x="686834" y="1153572"/>
            <a:ext cx="3200400" cy="4461163"/>
          </a:xfrm>
        </p:spPr>
        <p:txBody>
          <a:bodyPr>
            <a:normAutofit/>
          </a:bodyPr>
          <a:lstStyle/>
          <a:p>
            <a:r>
              <a:rPr lang="en-US" sz="4800" dirty="0">
                <a:solidFill>
                  <a:srgbClr val="FFFFFF"/>
                </a:solidFill>
              </a:rPr>
              <a:t>Longevity</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8E4E5D5-9A2C-C036-5E34-E1DF1584DED7}"/>
              </a:ext>
            </a:extLst>
          </p:cNvPr>
          <p:cNvSpPr>
            <a:spLocks noGrp="1"/>
          </p:cNvSpPr>
          <p:nvPr>
            <p:ph idx="1"/>
          </p:nvPr>
        </p:nvSpPr>
        <p:spPr>
          <a:xfrm>
            <a:off x="4447308" y="591344"/>
            <a:ext cx="6906491" cy="5585619"/>
          </a:xfrm>
        </p:spPr>
        <p:txBody>
          <a:bodyPr anchor="ctr">
            <a:normAutofit/>
          </a:bodyPr>
          <a:lstStyle/>
          <a:p>
            <a:pPr marL="0" indent="0">
              <a:buNone/>
            </a:pPr>
            <a:r>
              <a:rPr lang="en-US" sz="3600" dirty="0"/>
              <a:t>People often over-estimate what they can do in a year and under-estimate what they can do in a lifetime. </a:t>
            </a:r>
          </a:p>
          <a:p>
            <a:pPr marL="0" indent="0">
              <a:buNone/>
            </a:pPr>
            <a:r>
              <a:rPr lang="en-US" sz="3600" dirty="0"/>
              <a:t>– Bill Gates</a:t>
            </a:r>
          </a:p>
        </p:txBody>
      </p:sp>
    </p:spTree>
    <p:extLst>
      <p:ext uri="{BB962C8B-B14F-4D97-AF65-F5344CB8AC3E}">
        <p14:creationId xmlns:p14="http://schemas.microsoft.com/office/powerpoint/2010/main" val="200819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E0EF9F-83F2-27F4-3D58-8B062269708E}"/>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What is Member Care?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7B04C11-41F6-C5F7-2763-D70A73F04946}"/>
              </a:ext>
            </a:extLst>
          </p:cNvPr>
          <p:cNvSpPr>
            <a:spLocks noGrp="1"/>
          </p:cNvSpPr>
          <p:nvPr>
            <p:ph idx="1"/>
          </p:nvPr>
        </p:nvSpPr>
        <p:spPr>
          <a:xfrm>
            <a:off x="4447308" y="591344"/>
            <a:ext cx="6906491" cy="5585619"/>
          </a:xfrm>
        </p:spPr>
        <p:txBody>
          <a:bodyPr anchor="ctr">
            <a:normAutofit/>
          </a:bodyPr>
          <a:lstStyle/>
          <a:p>
            <a:r>
              <a:rPr lang="en-US" dirty="0"/>
              <a:t>It is not an attempt to remove people from growth opportunities or challenges in their ministry</a:t>
            </a:r>
          </a:p>
          <a:p>
            <a:r>
              <a:rPr lang="en-US" dirty="0"/>
              <a:t>It is to help people recognize and and acknowledge challenges</a:t>
            </a:r>
          </a:p>
          <a:p>
            <a:r>
              <a:rPr lang="en-US" dirty="0"/>
              <a:t>Provide support where it is needed (counseling if needed)</a:t>
            </a:r>
          </a:p>
          <a:p>
            <a:r>
              <a:rPr lang="en-US" dirty="0"/>
              <a:t>Build Christ centered resiliency in our work</a:t>
            </a:r>
          </a:p>
          <a:p>
            <a:endParaRPr lang="en-US" dirty="0"/>
          </a:p>
        </p:txBody>
      </p:sp>
    </p:spTree>
    <p:extLst>
      <p:ext uri="{BB962C8B-B14F-4D97-AF65-F5344CB8AC3E}">
        <p14:creationId xmlns:p14="http://schemas.microsoft.com/office/powerpoint/2010/main" val="167474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0CF326F-DFEE-7D12-4187-6CC87426948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14AB268-E86D-423B-8266-D99169AD9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0F6B789-7F10-2776-1BFE-A00DD667BD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EC58F9-AC66-B4EB-658E-9F6BA0C321C9}"/>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Pain points for workers:</a:t>
            </a:r>
          </a:p>
        </p:txBody>
      </p:sp>
      <p:sp>
        <p:nvSpPr>
          <p:cNvPr id="12" name="Arc 11">
            <a:extLst>
              <a:ext uri="{FF2B5EF4-FFF2-40B4-BE49-F238E27FC236}">
                <a16:creationId xmlns:a16="http://schemas.microsoft.com/office/drawing/2014/main" id="{62281DAB-6D68-B2AF-C690-1D9253043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9B1D8AF-45F8-9568-919A-B57D340B6AE6}"/>
              </a:ext>
            </a:extLst>
          </p:cNvPr>
          <p:cNvSpPr>
            <a:spLocks noGrp="1"/>
          </p:cNvSpPr>
          <p:nvPr>
            <p:ph idx="1"/>
          </p:nvPr>
        </p:nvSpPr>
        <p:spPr>
          <a:xfrm>
            <a:off x="4447308" y="591344"/>
            <a:ext cx="6906491" cy="5585619"/>
          </a:xfrm>
        </p:spPr>
        <p:txBody>
          <a:bodyPr anchor="ctr">
            <a:normAutofit/>
          </a:bodyPr>
          <a:lstStyle/>
          <a:p>
            <a:r>
              <a:rPr lang="en-US" sz="3200" dirty="0"/>
              <a:t>Lack of budget / finances</a:t>
            </a:r>
          </a:p>
          <a:p>
            <a:r>
              <a:rPr lang="en-US" sz="3200" dirty="0"/>
              <a:t>Visa / Identity</a:t>
            </a:r>
          </a:p>
          <a:p>
            <a:r>
              <a:rPr lang="en-US" sz="3200" dirty="0"/>
              <a:t>Absent Team Leader</a:t>
            </a:r>
          </a:p>
          <a:p>
            <a:r>
              <a:rPr lang="en-US" sz="3200" dirty="0"/>
              <a:t>Misalignment of expectations</a:t>
            </a:r>
          </a:p>
          <a:p>
            <a:pPr marL="0" indent="0">
              <a:buNone/>
            </a:pPr>
            <a:endParaRPr lang="en-US" dirty="0"/>
          </a:p>
        </p:txBody>
      </p:sp>
    </p:spTree>
    <p:extLst>
      <p:ext uri="{BB962C8B-B14F-4D97-AF65-F5344CB8AC3E}">
        <p14:creationId xmlns:p14="http://schemas.microsoft.com/office/powerpoint/2010/main" val="84824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13235F-9F33-AB97-BC0B-828FE1D23C7A}"/>
              </a:ext>
            </a:extLst>
          </p:cNvPr>
          <p:cNvSpPr>
            <a:spLocks noGrp="1"/>
          </p:cNvSpPr>
          <p:nvPr>
            <p:ph type="title"/>
          </p:nvPr>
        </p:nvSpPr>
        <p:spPr>
          <a:xfrm>
            <a:off x="686834" y="1153572"/>
            <a:ext cx="3200400" cy="4461163"/>
          </a:xfrm>
        </p:spPr>
        <p:txBody>
          <a:bodyPr>
            <a:normAutofit/>
          </a:bodyPr>
          <a:lstStyle/>
          <a:p>
            <a:r>
              <a:rPr lang="en-US" sz="4100">
                <a:solidFill>
                  <a:srgbClr val="FFFFFF"/>
                </a:solidFill>
              </a:rPr>
              <a:t>Communicate Expectations:</a:t>
            </a:r>
          </a:p>
        </p:txBody>
      </p:sp>
      <p:sp>
        <p:nvSpPr>
          <p:cNvPr id="18" name="Arc 1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9831E20-535B-2F53-4CB0-1775E781526B}"/>
              </a:ext>
            </a:extLst>
          </p:cNvPr>
          <p:cNvSpPr>
            <a:spLocks noGrp="1"/>
          </p:cNvSpPr>
          <p:nvPr>
            <p:ph idx="1"/>
          </p:nvPr>
        </p:nvSpPr>
        <p:spPr>
          <a:xfrm>
            <a:off x="4447308" y="591344"/>
            <a:ext cx="6906491" cy="5585619"/>
          </a:xfrm>
        </p:spPr>
        <p:txBody>
          <a:bodyPr anchor="ctr">
            <a:normAutofit/>
          </a:bodyPr>
          <a:lstStyle/>
          <a:p>
            <a:r>
              <a:rPr lang="en-US" dirty="0"/>
              <a:t>Do this frequently and often as you have time to meet with your personnel</a:t>
            </a:r>
          </a:p>
          <a:p>
            <a:r>
              <a:rPr lang="en-US" dirty="0"/>
              <a:t>Success is obedience to Jesus early on</a:t>
            </a:r>
          </a:p>
          <a:p>
            <a:r>
              <a:rPr lang="en-US" dirty="0"/>
              <a:t>Practice the disciplines of a church planter</a:t>
            </a:r>
          </a:p>
          <a:p>
            <a:r>
              <a:rPr lang="en-US" dirty="0"/>
              <a:t>Personal Development Measures with a monthly review</a:t>
            </a:r>
          </a:p>
          <a:p>
            <a:endParaRPr lang="en-US" dirty="0"/>
          </a:p>
        </p:txBody>
      </p:sp>
    </p:spTree>
    <p:extLst>
      <p:ext uri="{BB962C8B-B14F-4D97-AF65-F5344CB8AC3E}">
        <p14:creationId xmlns:p14="http://schemas.microsoft.com/office/powerpoint/2010/main" val="223040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1262</TotalTime>
  <Words>1155</Words>
  <Application>Microsoft Office PowerPoint</Application>
  <PresentationFormat>Widescreen</PresentationFormat>
  <Paragraphs>96</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Long Term Fruitfulness:  The Importance of Member Care in Missions</vt:lpstr>
      <vt:lpstr>PowerPoint Presentation</vt:lpstr>
      <vt:lpstr>Matthew 13:24-27</vt:lpstr>
      <vt:lpstr>Matthew 13:28-30</vt:lpstr>
      <vt:lpstr>Biblical Foundation:  Matthew 13:24-30; 36-43</vt:lpstr>
      <vt:lpstr>Longevity</vt:lpstr>
      <vt:lpstr>What is Member Care?</vt:lpstr>
      <vt:lpstr>Pain points for workers:</vt:lpstr>
      <vt:lpstr>Communicate Expectations:</vt:lpstr>
      <vt:lpstr>Contributing Factors that lead to departure from the field:</vt:lpstr>
      <vt:lpstr>Self Care Keys</vt:lpstr>
      <vt:lpstr>Roles &amp; Responsibilities:</vt:lpstr>
      <vt:lpstr>“I have never been happier in my life. Aiden loved Jesus Christ, but Leonard loved me.” -Ada Tozer</vt:lpstr>
      <vt:lpstr>Considerations: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Long Term Fruitfulness:  The Importance of Member Care in Missions</dc:title>
  <dc:creator>Trent Gabbard</dc:creator>
  <cp:lastModifiedBy>Trent Gabbard</cp:lastModifiedBy>
  <cp:revision>3</cp:revision>
  <dcterms:created xsi:type="dcterms:W3CDTF">2024-09-11T06:37:05Z</dcterms:created>
  <dcterms:modified xsi:type="dcterms:W3CDTF">2024-09-12T09:30:04Z</dcterms:modified>
</cp:coreProperties>
</file>