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7" r:id="rId2"/>
    <p:sldId id="288" r:id="rId3"/>
    <p:sldId id="289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CB9"/>
    <a:srgbClr val="F9A195"/>
    <a:srgbClr val="990001"/>
    <a:srgbClr val="F58078"/>
    <a:srgbClr val="F56D5D"/>
    <a:srgbClr val="E45C4A"/>
    <a:srgbClr val="7732AB"/>
    <a:srgbClr val="38807C"/>
    <a:srgbClr val="1B0905"/>
    <a:srgbClr val="8C6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3"/>
    <p:restoredTop sz="76043"/>
  </p:normalViewPr>
  <p:slideViewPr>
    <p:cSldViewPr snapToGrid="0" snapToObjects="1">
      <p:cViewPr>
        <p:scale>
          <a:sx n="60" d="100"/>
          <a:sy n="60" d="100"/>
        </p:scale>
        <p:origin x="62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6CED3-F6E4-5442-B6D9-465E9ED2CB93}" type="datetimeFigureOut">
              <a:rPr lang="en-US" smtClean="0"/>
              <a:t>8/21/22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A9DB8-1F9D-2C41-8A3C-481F4E01B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&gt; MORE THAN HALF THE WORLD LIVES IN ASIA.</a:t>
            </a:r>
          </a:p>
          <a:p>
            <a:endParaRPr lang="en-US" b="1" dirty="0" smtClean="0"/>
          </a:p>
          <a:p>
            <a:r>
              <a:rPr lang="en-US" b="0" dirty="0" smtClean="0"/>
              <a:t>POPULATION:</a:t>
            </a:r>
            <a:r>
              <a:rPr lang="en-US" b="0" baseline="0" dirty="0" smtClean="0"/>
              <a:t>  https://</a:t>
            </a:r>
            <a:r>
              <a:rPr lang="en-US" b="0" baseline="0" dirty="0" err="1" smtClean="0"/>
              <a:t>www.statista.com</a:t>
            </a:r>
            <a:r>
              <a:rPr lang="en-US" b="0" baseline="0" dirty="0" smtClean="0"/>
              <a:t>/statistics/237584/distribution-of-the-world-population-by-continent/</a:t>
            </a:r>
            <a:endParaRPr lang="en-US" b="0" dirty="0" smtClean="0"/>
          </a:p>
          <a:p>
            <a:r>
              <a:rPr lang="en-US" b="0" dirty="0" smtClean="0"/>
              <a:t>CHRISTIANS:   </a:t>
            </a:r>
            <a:r>
              <a:rPr lang="en-US" b="0" strike="sngStrike" dirty="0" smtClean="0"/>
              <a:t>https://</a:t>
            </a:r>
            <a:r>
              <a:rPr lang="en-US" b="0" strike="sngStrike" dirty="0" err="1" smtClean="0"/>
              <a:t>www.pewforum.org</a:t>
            </a:r>
            <a:r>
              <a:rPr lang="en-US" b="0" strike="sngStrike" dirty="0" smtClean="0"/>
              <a:t>/2015/04/02/religious-projection-table/2020/number/all/ </a:t>
            </a:r>
          </a:p>
          <a:p>
            <a:r>
              <a:rPr lang="en-US" b="0" dirty="0" smtClean="0"/>
              <a:t>Update: </a:t>
            </a:r>
            <a:r>
              <a:rPr lang="en-US" b="1" dirty="0" smtClean="0"/>
              <a:t>https://</a:t>
            </a:r>
            <a:r>
              <a:rPr lang="en-US" b="1" dirty="0" err="1" smtClean="0"/>
              <a:t>web.archive.org</a:t>
            </a:r>
            <a:r>
              <a:rPr lang="en-US" b="1" dirty="0" smtClean="0"/>
              <a:t>/web/20220213034818/https://</a:t>
            </a:r>
            <a:r>
              <a:rPr lang="en-US" b="1" dirty="0" err="1" smtClean="0"/>
              <a:t>www.pewforum.org</a:t>
            </a:r>
            <a:r>
              <a:rPr lang="en-US" b="1" dirty="0" smtClean="0"/>
              <a:t>/2015/04/02/religious-projection-table/2020/number/all/ </a:t>
            </a:r>
          </a:p>
          <a:p>
            <a:endParaRPr lang="en-US" dirty="0" smtClean="0"/>
          </a:p>
          <a:p>
            <a:r>
              <a:rPr lang="en-US" dirty="0" smtClean="0"/>
              <a:t>World Population 2020: 7.657 billion</a:t>
            </a:r>
          </a:p>
          <a:p>
            <a:r>
              <a:rPr lang="en-US" dirty="0" smtClean="0"/>
              <a:t>Asia: 4.4 billion</a:t>
            </a:r>
          </a:p>
          <a:p>
            <a:r>
              <a:rPr lang="en-US" dirty="0" smtClean="0"/>
              <a:t>Christians</a:t>
            </a:r>
            <a:r>
              <a:rPr lang="en-US" baseline="0" dirty="0" smtClean="0"/>
              <a:t> = 2.382 billion</a:t>
            </a:r>
          </a:p>
          <a:p>
            <a:r>
              <a:rPr lang="en-US" baseline="0" dirty="0" smtClean="0"/>
              <a:t>Non </a:t>
            </a:r>
            <a:r>
              <a:rPr lang="en-US" baseline="0" dirty="0" err="1" smtClean="0"/>
              <a:t>Chr</a:t>
            </a:r>
            <a:r>
              <a:rPr lang="en-US" baseline="0" dirty="0" smtClean="0"/>
              <a:t> = 5.275 billion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== Number of Non-C’s ==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N.America</a:t>
            </a:r>
            <a:r>
              <a:rPr lang="en-US" baseline="0" dirty="0" smtClean="0"/>
              <a:t> = 94 million</a:t>
            </a:r>
          </a:p>
          <a:p>
            <a:r>
              <a:rPr lang="en-US" baseline="0" dirty="0" smtClean="0"/>
              <a:t> L. America = 67 million</a:t>
            </a:r>
          </a:p>
          <a:p>
            <a:r>
              <a:rPr lang="en-US" baseline="0" dirty="0" smtClean="0"/>
              <a:t> Europe = 205 million</a:t>
            </a:r>
          </a:p>
          <a:p>
            <a:r>
              <a:rPr lang="en-US" baseline="0" dirty="0" smtClean="0"/>
              <a:t> </a:t>
            </a:r>
            <a:r>
              <a:rPr lang="en-US" baseline="0" dirty="0" err="1" smtClean="0"/>
              <a:t>Africa+ME</a:t>
            </a:r>
            <a:r>
              <a:rPr lang="en-US" baseline="0" dirty="0" smtClean="0"/>
              <a:t> = 794 million</a:t>
            </a:r>
          </a:p>
          <a:p>
            <a:r>
              <a:rPr lang="en-US" baseline="0" dirty="0" smtClean="0"/>
              <a:t> Asia = 4.1 billion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9DB8-1F9D-2C41-8A3C-481F4E01BE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&gt; ALMOST 80%</a:t>
            </a:r>
            <a:r>
              <a:rPr lang="en-US" b="1" baseline="0" dirty="0" smtClean="0"/>
              <a:t> OF ALL NON-CHRISTIANS LIVE IN ASIA!</a:t>
            </a:r>
          </a:p>
          <a:p>
            <a:endParaRPr lang="en-US" b="1" dirty="0" smtClean="0"/>
          </a:p>
          <a:p>
            <a:r>
              <a:rPr lang="en-US" b="0" dirty="0" smtClean="0"/>
              <a:t>POPULATION:</a:t>
            </a:r>
            <a:r>
              <a:rPr lang="en-US" b="0" baseline="0" dirty="0" smtClean="0"/>
              <a:t>  https://</a:t>
            </a:r>
            <a:r>
              <a:rPr lang="en-US" b="0" baseline="0" dirty="0" err="1" smtClean="0"/>
              <a:t>www.statista.com</a:t>
            </a:r>
            <a:r>
              <a:rPr lang="en-US" b="0" baseline="0" dirty="0" smtClean="0"/>
              <a:t>/statistics/237584/distribution-of-the-world-population-by-continent/</a:t>
            </a:r>
            <a:endParaRPr lang="en-US" b="0" dirty="0" smtClean="0"/>
          </a:p>
          <a:p>
            <a:r>
              <a:rPr lang="en-US" b="0" dirty="0" smtClean="0"/>
              <a:t>CHRISTIANS:   </a:t>
            </a:r>
            <a:r>
              <a:rPr lang="en-US" b="1" dirty="0" smtClean="0"/>
              <a:t>https://</a:t>
            </a:r>
            <a:r>
              <a:rPr lang="en-US" b="1" dirty="0" err="1" smtClean="0"/>
              <a:t>web.archive.org</a:t>
            </a:r>
            <a:r>
              <a:rPr lang="en-US" b="1" dirty="0" smtClean="0"/>
              <a:t>/web/20220213034818/https://</a:t>
            </a:r>
            <a:r>
              <a:rPr lang="en-US" b="1" dirty="0" err="1" smtClean="0"/>
              <a:t>www.pewforum.org</a:t>
            </a:r>
            <a:r>
              <a:rPr lang="en-US" b="1" dirty="0" smtClean="0"/>
              <a:t>/2015/04/02/religious-projection-table/2020/number/all/ </a:t>
            </a:r>
          </a:p>
          <a:p>
            <a:endParaRPr lang="en-US" dirty="0" smtClean="0"/>
          </a:p>
          <a:p>
            <a:r>
              <a:rPr lang="en-US" b="1" dirty="0" smtClean="0"/>
              <a:t>World Population 2020: 7.657 billion</a:t>
            </a:r>
          </a:p>
          <a:p>
            <a:r>
              <a:rPr lang="en-US" dirty="0" smtClean="0"/>
              <a:t>“Christians”</a:t>
            </a:r>
            <a:r>
              <a:rPr lang="en-US" baseline="0" dirty="0" smtClean="0"/>
              <a:t> in world = 2.382 billion</a:t>
            </a:r>
          </a:p>
          <a:p>
            <a:r>
              <a:rPr lang="en-US" baseline="0" dirty="0" smtClean="0"/>
              <a:t>Non Christians in world = 5.275 billion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== Number of Non-Christians ==</a:t>
            </a:r>
          </a:p>
          <a:p>
            <a:r>
              <a:rPr lang="en-US" baseline="0" dirty="0" smtClean="0"/>
              <a:t> N. America = 94 million</a:t>
            </a:r>
          </a:p>
          <a:p>
            <a:r>
              <a:rPr lang="en-US" baseline="0" dirty="0" smtClean="0"/>
              <a:t> L. America = 67 million</a:t>
            </a:r>
          </a:p>
          <a:p>
            <a:r>
              <a:rPr lang="en-US" baseline="0" dirty="0" smtClean="0"/>
              <a:t> Europe = 205 million</a:t>
            </a:r>
          </a:p>
          <a:p>
            <a:r>
              <a:rPr lang="en-US" baseline="0" dirty="0" smtClean="0"/>
              <a:t> Africa + Middle East = 794 million</a:t>
            </a:r>
          </a:p>
          <a:p>
            <a:r>
              <a:rPr lang="en-US" baseline="0" dirty="0" smtClean="0"/>
              <a:t> Asia = 4.1 billion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9DB8-1F9D-2C41-8A3C-481F4E01BE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1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greatest number</a:t>
            </a:r>
            <a:r>
              <a:rPr lang="en-US" b="1" baseline="0" dirty="0" smtClean="0"/>
              <a:t> of unreached people groups </a:t>
            </a:r>
            <a:r>
              <a:rPr lang="mr-IN" b="1" baseline="0" dirty="0" smtClean="0"/>
              <a:t>–</a:t>
            </a:r>
            <a:r>
              <a:rPr lang="en-US" b="1" baseline="0" dirty="0" smtClean="0"/>
              <a:t> are in Asia</a:t>
            </a:r>
          </a:p>
          <a:p>
            <a:endParaRPr lang="en-US" dirty="0" smtClean="0"/>
          </a:p>
          <a:p>
            <a:r>
              <a:rPr lang="en-US" dirty="0" smtClean="0"/>
              <a:t>Infographic</a:t>
            </a:r>
            <a:r>
              <a:rPr lang="en-US" baseline="0" dirty="0" smtClean="0"/>
              <a:t> from: http://</a:t>
            </a:r>
            <a:r>
              <a:rPr lang="en-US" baseline="0" dirty="0" err="1" smtClean="0"/>
              <a:t>www.thetravelingteam.org</a:t>
            </a:r>
            <a:r>
              <a:rPr lang="en-US" baseline="0" dirty="0" smtClean="0"/>
              <a:t>/stats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9DB8-1F9D-2C41-8A3C-481F4E01BE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YET</a:t>
            </a:r>
            <a:r>
              <a:rPr lang="en-US" b="1" baseline="0" dirty="0" smtClean="0"/>
              <a:t> MOST MISSIONARIES ARE GOING TO “CHRISTIAN” AREAS</a:t>
            </a:r>
          </a:p>
          <a:p>
            <a:endParaRPr lang="en-US" dirty="0" smtClean="0"/>
          </a:p>
          <a:p>
            <a:r>
              <a:rPr lang="en-US" dirty="0" smtClean="0"/>
              <a:t>Infographic</a:t>
            </a:r>
            <a:r>
              <a:rPr lang="en-US" baseline="0" dirty="0" smtClean="0"/>
              <a:t> from: http://</a:t>
            </a:r>
            <a:r>
              <a:rPr lang="en-US" baseline="0" dirty="0" err="1" smtClean="0"/>
              <a:t>www.thetravelingteam.org</a:t>
            </a:r>
            <a:r>
              <a:rPr lang="en-US" baseline="0" dirty="0" smtClean="0"/>
              <a:t>/stats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9DB8-1F9D-2C41-8A3C-481F4E01BE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7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https://</a:t>
            </a:r>
            <a:r>
              <a:rPr lang="en-US" b="1" dirty="0" err="1" smtClean="0"/>
              <a:t>www.pwc.com</a:t>
            </a:r>
            <a:r>
              <a:rPr lang="en-US" b="1" dirty="0" smtClean="0"/>
              <a:t>/</a:t>
            </a:r>
            <a:r>
              <a:rPr lang="en-US" b="1" dirty="0" err="1" smtClean="0"/>
              <a:t>gx</a:t>
            </a:r>
            <a:r>
              <a:rPr lang="en-US" b="1" dirty="0" smtClean="0"/>
              <a:t>/</a:t>
            </a:r>
            <a:r>
              <a:rPr lang="en-US" b="1" dirty="0" err="1" smtClean="0"/>
              <a:t>en</a:t>
            </a:r>
            <a:r>
              <a:rPr lang="en-US" b="1" dirty="0" smtClean="0"/>
              <a:t>/research-insights/economy/the-world-in-2050.html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9DB8-1F9D-2C41-8A3C-481F4E01BE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https://</a:t>
            </a:r>
            <a:r>
              <a:rPr lang="en-US" b="1" dirty="0" err="1" smtClean="0"/>
              <a:t>www.researchgate.net</a:t>
            </a:r>
            <a:r>
              <a:rPr lang="en-US" b="1" dirty="0" smtClean="0"/>
              <a:t>/publication/359802131_The_economics_of_missionary_expansion_evidence_from_Africa_and_implications_for_development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9DB8-1F9D-2C41-8A3C-481F4E01BE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61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9DB8-1F9D-2C41-8A3C-481F4E01BE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12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See:</a:t>
            </a:r>
          </a:p>
          <a:p>
            <a:r>
              <a:rPr lang="en-US" b="1" dirty="0" smtClean="0"/>
              <a:t>https://</a:t>
            </a:r>
            <a:r>
              <a:rPr lang="en-US" b="1" dirty="0" err="1" smtClean="0"/>
              <a:t>www.aboutmissions.org</a:t>
            </a:r>
            <a:r>
              <a:rPr lang="en-US" b="1" dirty="0" smtClean="0"/>
              <a:t>/top-10s.html</a:t>
            </a:r>
          </a:p>
          <a:p>
            <a:endParaRPr lang="en-US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 WITH THE MOST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UNEVANGELIZED PEOPLE(2):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China................................444,219,082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India.................................412,122,495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Pakistan.............................83,307,766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Indonesia...........................78,805,877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Bangladesh........................55,267,877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Iran....................................42,507,292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Japan.................................41,890,821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Turkey...............................34,243,536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Vietnam.............................26,516,153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Thailand...........................26,509,177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A9DB8-1F9D-2C41-8A3C-481F4E01BE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4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3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5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8/21/22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8/21/22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8/21/22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0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33FCB-12F4-D44B-8CC4-2B1FE1AF6F53}" type="datetimeFigureOut">
              <a:rPr lang="en-US" smtClean="0"/>
              <a:t>8/21/22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3FCB-12F4-D44B-8CC4-2B1FE1AF6F53}" type="datetimeFigureOut">
              <a:rPr lang="en-US" smtClean="0"/>
              <a:t>8/21/22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25FE5-930D-3D4A-A932-E9C639244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3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999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0875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8099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8892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6129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20313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138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050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836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981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6939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5918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63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2631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9658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463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2" descr="https://images.squarespace-cdn.com/content/v1/4f661fde24ac1097e013deea/1457719732978-AY5WRO4WI7WUDOSHZJXH/image-asset.jpeg?format=1500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906"/>
            <a:ext cx="12207688" cy="61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7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13144</TotalTime>
  <Words>223</Words>
  <Application>Microsoft Macintosh PowerPoint</Application>
  <PresentationFormat>Widescreen</PresentationFormat>
  <Paragraphs>64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W</dc:creator>
  <cp:lastModifiedBy>Jon W</cp:lastModifiedBy>
  <cp:revision>80</cp:revision>
  <dcterms:created xsi:type="dcterms:W3CDTF">2022-05-30T01:34:05Z</dcterms:created>
  <dcterms:modified xsi:type="dcterms:W3CDTF">2022-08-24T03:02:59Z</dcterms:modified>
</cp:coreProperties>
</file>